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6" r:id="rId5"/>
    <p:sldId id="257" r:id="rId6"/>
    <p:sldId id="260" r:id="rId7"/>
    <p:sldId id="263" r:id="rId8"/>
    <p:sldId id="261" r:id="rId9"/>
    <p:sldId id="265" r:id="rId10"/>
    <p:sldId id="270" r:id="rId11"/>
    <p:sldId id="274" r:id="rId12"/>
    <p:sldId id="268" r:id="rId13"/>
    <p:sldId id="275" r:id="rId14"/>
    <p:sldId id="267" r:id="rId15"/>
    <p:sldId id="272" r:id="rId16"/>
    <p:sldId id="273" r:id="rId17"/>
    <p:sldId id="280" r:id="rId18"/>
    <p:sldId id="281" r:id="rId19"/>
    <p:sldId id="279" r:id="rId20"/>
    <p:sldId id="276" r:id="rId21"/>
    <p:sldId id="278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D35254-DDDE-4A0E-8942-3528875927DF}">
          <p14:sldIdLst>
            <p14:sldId id="256"/>
            <p14:sldId id="257"/>
            <p14:sldId id="260"/>
            <p14:sldId id="263"/>
            <p14:sldId id="261"/>
            <p14:sldId id="265"/>
            <p14:sldId id="270"/>
            <p14:sldId id="274"/>
            <p14:sldId id="268"/>
            <p14:sldId id="275"/>
            <p14:sldId id="267"/>
            <p14:sldId id="272"/>
            <p14:sldId id="273"/>
            <p14:sldId id="280"/>
            <p14:sldId id="281"/>
            <p14:sldId id="279"/>
            <p14:sldId id="276"/>
            <p14:sldId id="278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pos="574" userDrawn="1">
          <p15:clr>
            <a:srgbClr val="A4A3A4"/>
          </p15:clr>
        </p15:guide>
        <p15:guide id="2" pos="7106" userDrawn="1">
          <p15:clr>
            <a:srgbClr val="A4A3A4"/>
          </p15:clr>
        </p15:guide>
        <p15:guide id="3" orient="horz" pos="3748" userDrawn="1">
          <p15:clr>
            <a:srgbClr val="A4A3A4"/>
          </p15:clr>
        </p15:guide>
        <p15:guide id="4" orient="horz" pos="5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FF3"/>
    <a:srgbClr val="040507"/>
    <a:srgbClr val="F5FDCB"/>
    <a:srgbClr val="5A382C"/>
    <a:srgbClr val="636365"/>
    <a:srgbClr val="ADB1BC"/>
    <a:srgbClr val="6C6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773D88-0327-3AD9-3E68-86E5D10CF6EB}" v="1" dt="2024-05-02T05:47:10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574"/>
        <p:guide pos="7106"/>
        <p:guide orient="horz" pos="3748"/>
        <p:guide orient="horz" pos="572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4_B914E7E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7_60C21FD8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B76-4B15-971B-E24D3A01C980}"/>
              </c:ext>
            </c:extLst>
          </c:dPt>
          <c:dPt>
            <c:idx val="1"/>
            <c:bubble3D val="0"/>
            <c:spPr>
              <a:solidFill>
                <a:schemeClr val="tx2">
                  <a:lumMod val="90000"/>
                  <a:lumOff val="1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76-4B15-971B-E24D3A01C98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76-4B15-971B-E24D3A01C9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4B-431B-93B4-91D56C11C31C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4B-431B-93B4-91D56C11C31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4B-431B-93B4-91D56C11C3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D9005-63E0-469C-9B96-84911253C356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789C9-5900-4A71-98BB-AF581D919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600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789C9-5900-4A71-98BB-AF581D919C7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758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789C9-5900-4A71-98BB-AF581D919C7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647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ASL interpreter to deaf ratio, 50:1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789C9-5900-4A71-98BB-AF581D919C7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491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789C9-5900-4A71-98BB-AF581D919C7B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199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789C9-5900-4A71-98BB-AF581D919C7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236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did the snaps assign an English meaning for each picture? Previously trained each of these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789C9-5900-4A71-98BB-AF581D919C7B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400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74736-8C6A-FEE8-1231-1837ACDC0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D0D9C-E4D3-49F5-D474-3BAAB4896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A0F5D-A651-EA03-BAEC-F4472EDEF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AD0E-1661-4C17-9D6F-B12C0F72F78F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94D87-19FB-66E1-0A91-C9EFF9DC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958C5-E792-719B-DE99-AD5A9F5B7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03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68EC4-E5CA-B6AB-51A8-BBE686677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D504C2-1D43-F8D0-AE2E-1147E3055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D8C13-64F0-0317-E1E3-D8629D691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AD0E-1661-4C17-9D6F-B12C0F72F78F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CED79-49A5-D307-3AFD-25A481184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FBE4C-4EF1-9CB5-2C5D-793D06D5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669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A681B-8004-DBD5-1BFE-CBA8D7D07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CA1FD-7061-AA27-B132-64794BAD5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CD9BC-B64D-F3A2-F762-4C97F926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AD0E-1661-4C17-9D6F-B12C0F72F78F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F300F-A0B4-724F-E64E-9D4E90CFE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7CB4B-A8CB-A2FC-089D-0031D0A22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54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CFBE-D24B-EFC6-4BA8-3032554A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74A0C-425C-46FB-D7F0-A9554BEFB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DF252-4D17-AC5A-5971-FA07167E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AD0E-1661-4C17-9D6F-B12C0F72F78F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FE982-FC50-7410-E78B-8BC734AAA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9BC6-87A4-676B-CA60-B3F00F4F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662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473F0-DA2A-BABF-8676-CE3781D3B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97FD-D047-982E-13B3-DED3AC56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3F6A8-4C22-4FC8-92EB-A54CBEE89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AD0E-1661-4C17-9D6F-B12C0F72F78F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624FD-C83B-9735-B9FB-F6D1C0701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D0078-9AAC-3DDC-458A-3003D8AC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3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FBD5-02A8-FE24-DC85-5F1DBDCC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5D2CB-E37C-7A27-C018-F10F09D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B787A-463F-27DE-4521-872122338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82FD7-14AF-DFC6-72B1-A415C779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AD0E-1661-4C17-9D6F-B12C0F72F78F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058FD-8D46-26FC-D710-027836562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124D1-4A17-0F8B-FD0B-2640F3C93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265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6876-C1A4-6945-2D65-69D336EF2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F865A-80D7-F610-7C41-9E9BFEAA3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F4FE6-BD32-0E19-229A-D236031E2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06306-2215-326F-0C33-16BB98339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68745A-C233-51F4-E968-183F666BD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2561F-61EB-9708-1321-81E203981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AD0E-1661-4C17-9D6F-B12C0F72F78F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36B4FA-CA67-339A-2F56-7221A9A9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651D65-585F-9AAD-C131-E66E00B2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002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72A-BFA3-96B6-AC15-FDB4A9D8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B9FAA3-72E2-BC58-310D-A35EA8A51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AD0E-1661-4C17-9D6F-B12C0F72F78F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658AE-510F-C89F-6C33-A8AC33A2C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E1494-EE52-B6D7-AAC8-3F520B434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779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F9E0BB-6AD0-1466-7F2E-F77A73E5B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AD0E-1661-4C17-9D6F-B12C0F72F78F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F2B7A2-E4DE-519E-B3E4-EEF51932C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7F1A0-34DC-E00A-4E77-20B64D2A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77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CD563-27B4-CE6E-E830-18CDF9B4E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82A4-0A8F-E19F-3CAC-FA2EC57A3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FBB5C-9C55-11BE-ECFE-27CAEE51F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8EE81-DB48-7279-201A-ACBA30344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AD0E-1661-4C17-9D6F-B12C0F72F78F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495A9-87AB-C70F-2FD8-27F563B83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9D342-6C4C-FB1F-E9C4-C4B57D74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66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8E827-8FD2-59F9-224A-5295E68D5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4D9E98-AFA1-EEBC-35AC-A95CE529A7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8904A-B485-EA4E-382C-3C695725F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A94EE-1BC4-38B8-DC51-5C6DE9D7C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AD0E-1661-4C17-9D6F-B12C0F72F78F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139B8-3F07-7F77-A66C-D831827F5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1FD35-40FE-2517-8FE7-7C5F47A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19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729F13-FD10-7617-0812-438B57ECC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65C37-5413-FADC-3936-3F3907198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4C015-450D-5FDA-DB06-18211BE68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57AD0E-1661-4C17-9D6F-B12C0F72F78F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7E10C-8A37-9A40-CC73-7F977C326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02831-167A-EE49-0767-067B846C1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82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.jpe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25.svg"/><Relationship Id="rId5" Type="http://schemas.openxmlformats.org/officeDocument/2006/relationships/image" Target="../media/image36.svg"/><Relationship Id="rId10" Type="http://schemas.openxmlformats.org/officeDocument/2006/relationships/image" Target="../media/image24.png"/><Relationship Id="rId4" Type="http://schemas.openxmlformats.org/officeDocument/2006/relationships/image" Target="../media/image35.png"/><Relationship Id="rId9" Type="http://schemas.openxmlformats.org/officeDocument/2006/relationships/image" Target="../media/image4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11" Type="http://schemas.openxmlformats.org/officeDocument/2006/relationships/hyperlink" Target="https://drive.google.com/file/d/1lq7ksWeD3FzaIwowRbe_BvCmSmOG12-f/view" TargetMode="External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38.jpeg"/><Relationship Id="rId9" Type="http://schemas.openxmlformats.org/officeDocument/2006/relationships/image" Target="../media/image5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jpe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svg"/><Relationship Id="rId4" Type="http://schemas.openxmlformats.org/officeDocument/2006/relationships/image" Target="../media/image3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chart" Target="../charts/chart2.xml"/><Relationship Id="rId7" Type="http://schemas.openxmlformats.org/officeDocument/2006/relationships/image" Target="../media/image5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14.sv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1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108AC3-CB0A-68F5-5B7E-E0FC2916CD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63AA6-F22B-FA37-434A-88B09BD6A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606698"/>
            <a:ext cx="11582400" cy="1491554"/>
          </a:xfrm>
        </p:spPr>
        <p:txBody>
          <a:bodyPr>
            <a:noAutofit/>
          </a:bodyPr>
          <a:lstStyle/>
          <a:p>
            <a:r>
              <a:rPr lang="en-IN" sz="4400">
                <a:latin typeface="Akira Expanded" panose="02000800000000000000" pitchFamily="50" charset="0"/>
                <a:ea typeface="Avilock Bold" pitchFamily="2" charset="0"/>
                <a:cs typeface="Times New Roman" panose="02020603050405020304" pitchFamily="18" charset="0"/>
              </a:rPr>
              <a:t>Sign Language </a:t>
            </a:r>
            <a:br>
              <a:rPr lang="en-IN" sz="4400">
                <a:latin typeface="Akira Expanded" panose="02000800000000000000" pitchFamily="50" charset="0"/>
                <a:ea typeface="Avilock Bold" pitchFamily="2" charset="0"/>
                <a:cs typeface="Times New Roman" panose="02020603050405020304" pitchFamily="18" charset="0"/>
              </a:rPr>
            </a:br>
            <a:r>
              <a:rPr lang="en-IN" sz="4400">
                <a:latin typeface="Akira Expanded" panose="02000800000000000000" pitchFamily="50" charset="0"/>
                <a:ea typeface="Avilock Bold" pitchFamily="2" charset="0"/>
                <a:cs typeface="Times New Roman" panose="02020603050405020304" pitchFamily="18" charset="0"/>
              </a:rPr>
              <a:t>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9DAE6-C0E7-C70D-1960-9465481D4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I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Deekshith Machidi</a:t>
            </a:r>
          </a:p>
          <a:p>
            <a:pPr algn="r"/>
            <a:r>
              <a:rPr lang="en-I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Vinay Kumar </a:t>
            </a:r>
            <a:r>
              <a:rPr lang="en-IN" sz="2000" b="1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Posina</a:t>
            </a:r>
            <a:endParaRPr lang="en-IN" sz="2000" b="1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5130A-10BE-18C8-4A96-9BA5DF107CF8}"/>
              </a:ext>
            </a:extLst>
          </p:cNvPr>
          <p:cNvSpPr txBox="1"/>
          <p:nvPr/>
        </p:nvSpPr>
        <p:spPr>
          <a:xfrm>
            <a:off x="4565860" y="1314310"/>
            <a:ext cx="3669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latin typeface="Akira Expanded" panose="02000800000000000000" pitchFamily="50" charset="0"/>
                <a:ea typeface="Avilock Bold" pitchFamily="2" charset="0"/>
                <a:cs typeface="Times New Roman" panose="02020603050405020304" pitchFamily="18" charset="0"/>
              </a:rPr>
              <a:t>SPEECH</a:t>
            </a:r>
            <a:r>
              <a:rPr lang="en-IN">
                <a:latin typeface="Akira Expanded" panose="02000800000000000000" pitchFamily="50" charset="0"/>
                <a:ea typeface="Avilock Bold" pitchFamily="2" charset="0"/>
                <a:cs typeface="Times New Roman" panose="02020603050405020304" pitchFamily="18" charset="0"/>
              </a:rPr>
              <a:t> </a:t>
            </a:r>
            <a:r>
              <a:rPr lang="en-IN" sz="3200">
                <a:latin typeface="Akira Expanded" panose="02000800000000000000" pitchFamily="50" charset="0"/>
                <a:ea typeface="Avilock Bold" pitchFamily="2" charset="0"/>
                <a:cs typeface="Times New Roman" panose="02020603050405020304" pitchFamily="18" charset="0"/>
              </a:rPr>
              <a:t>TO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BDCAB29-B245-BD2D-11EC-2A85CEE288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3"/>
          <a:stretch/>
        </p:blipFill>
        <p:spPr>
          <a:xfrm>
            <a:off x="911225" y="2910592"/>
            <a:ext cx="3249556" cy="282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CDE959-19B1-4DDA-D07D-73174AB73027}"/>
              </a:ext>
            </a:extLst>
          </p:cNvPr>
          <p:cNvSpPr/>
          <p:nvPr/>
        </p:nvSpPr>
        <p:spPr>
          <a:xfrm>
            <a:off x="3559277" y="16786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11">
            <a:extLst>
              <a:ext uri="{FF2B5EF4-FFF2-40B4-BE49-F238E27FC236}">
                <a16:creationId xmlns:a16="http://schemas.microsoft.com/office/drawing/2014/main" id="{629112DA-4825-B363-3D57-D35C468A2598}"/>
              </a:ext>
            </a:extLst>
          </p:cNvPr>
          <p:cNvSpPr/>
          <p:nvPr/>
        </p:nvSpPr>
        <p:spPr>
          <a:xfrm>
            <a:off x="-41737" y="0"/>
            <a:ext cx="4401159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F31342-6691-0B1C-5B80-F0A854421E79}"/>
              </a:ext>
            </a:extLst>
          </p:cNvPr>
          <p:cNvSpPr/>
          <p:nvPr/>
        </p:nvSpPr>
        <p:spPr>
          <a:xfrm>
            <a:off x="15973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br>
              <a:rPr lang="en-IN"/>
            </a:b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8D717-8ACB-5F88-17D2-DB16E6C3E734}"/>
              </a:ext>
            </a:extLst>
          </p:cNvPr>
          <p:cNvSpPr txBox="1"/>
          <p:nvPr/>
        </p:nvSpPr>
        <p:spPr>
          <a:xfrm>
            <a:off x="599090" y="77904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/>
              <a:t>Whisper AI</a:t>
            </a:r>
          </a:p>
        </p:txBody>
      </p:sp>
      <p:pic>
        <p:nvPicPr>
          <p:cNvPr id="1030" name="Picture 6" descr="OpenAI Whisper giving run for the money to Azure and Google's speech  transcription services!">
            <a:extLst>
              <a:ext uri="{FF2B5EF4-FFF2-40B4-BE49-F238E27FC236}">
                <a16:creationId xmlns:a16="http://schemas.microsoft.com/office/drawing/2014/main" id="{DB3CB322-30A4-BC18-80F5-C3FC2BF5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3" y="2501461"/>
            <a:ext cx="4369213" cy="24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DCB299-C949-B143-015D-065A7F3D5BF0}"/>
              </a:ext>
            </a:extLst>
          </p:cNvPr>
          <p:cNvSpPr txBox="1"/>
          <p:nvPr/>
        </p:nvSpPr>
        <p:spPr>
          <a:xfrm>
            <a:off x="4529959" y="1093076"/>
            <a:ext cx="7346731" cy="4582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174E645-F440-1535-99AB-F5D11DC86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101425"/>
              </p:ext>
            </p:extLst>
          </p:nvPr>
        </p:nvGraphicFramePr>
        <p:xfrm>
          <a:off x="4828371" y="2157454"/>
          <a:ext cx="7193092" cy="3014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366">
                  <a:extLst>
                    <a:ext uri="{9D8B030D-6E8A-4147-A177-3AD203B41FA5}">
                      <a16:colId xmlns:a16="http://schemas.microsoft.com/office/drawing/2014/main" val="912274140"/>
                    </a:ext>
                  </a:extLst>
                </a:gridCol>
                <a:gridCol w="1295235">
                  <a:extLst>
                    <a:ext uri="{9D8B030D-6E8A-4147-A177-3AD203B41FA5}">
                      <a16:colId xmlns:a16="http://schemas.microsoft.com/office/drawing/2014/main" val="1229240083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3702886429"/>
                    </a:ext>
                  </a:extLst>
                </a:gridCol>
                <a:gridCol w="1324304">
                  <a:extLst>
                    <a:ext uri="{9D8B030D-6E8A-4147-A177-3AD203B41FA5}">
                      <a16:colId xmlns:a16="http://schemas.microsoft.com/office/drawing/2014/main" val="2299112743"/>
                    </a:ext>
                  </a:extLst>
                </a:gridCol>
                <a:gridCol w="1163607">
                  <a:extLst>
                    <a:ext uri="{9D8B030D-6E8A-4147-A177-3AD203B41FA5}">
                      <a16:colId xmlns:a16="http://schemas.microsoft.com/office/drawing/2014/main" val="416921201"/>
                    </a:ext>
                  </a:extLst>
                </a:gridCol>
                <a:gridCol w="1198849">
                  <a:extLst>
                    <a:ext uri="{9D8B030D-6E8A-4147-A177-3AD203B41FA5}">
                      <a16:colId xmlns:a16="http://schemas.microsoft.com/office/drawing/2014/main" val="717411514"/>
                    </a:ext>
                  </a:extLst>
                </a:gridCol>
              </a:tblGrid>
              <a:tr h="79674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Size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Parameters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English-only model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Multilingual model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Required VRAM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Relative speed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233122048"/>
                  </a:ext>
                </a:extLst>
              </a:tr>
              <a:tr h="33035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tiny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39 M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tiny.en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tiny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~1 GB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~32x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247575816"/>
                  </a:ext>
                </a:extLst>
              </a:tr>
              <a:tr h="33035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base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74 M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base.en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base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~1 GB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~16x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570072518"/>
                  </a:ext>
                </a:extLst>
              </a:tr>
              <a:tr h="33035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244 M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small.en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~2 GB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~6x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03340363"/>
                  </a:ext>
                </a:extLst>
              </a:tr>
              <a:tr h="56354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769 M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medium.en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~5 GB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~2x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851931890"/>
                  </a:ext>
                </a:extLst>
              </a:tr>
              <a:tr h="33035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1550 M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N/A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~10 GB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1x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111706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53592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AC773C-C2EF-C5A1-01D4-9C1B3AC56E4D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99" r="-62706"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ABFF7-C96A-A2A2-ABD0-9636C17F5AB9}"/>
              </a:ext>
            </a:extLst>
          </p:cNvPr>
          <p:cNvSpPr/>
          <p:nvPr/>
        </p:nvSpPr>
        <p:spPr>
          <a:xfrm>
            <a:off x="-15973" y="16786"/>
            <a:ext cx="3559277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654E3-A1C3-EB1D-637C-BA8923BC8154}"/>
              </a:ext>
            </a:extLst>
          </p:cNvPr>
          <p:cNvSpPr/>
          <p:nvPr/>
        </p:nvSpPr>
        <p:spPr>
          <a:xfrm>
            <a:off x="3559277" y="16786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3C1E-F5A1-CA6E-C0B1-6C12D78A6AE3}"/>
              </a:ext>
            </a:extLst>
          </p:cNvPr>
          <p:cNvSpPr txBox="1"/>
          <p:nvPr/>
        </p:nvSpPr>
        <p:spPr>
          <a:xfrm>
            <a:off x="201562" y="1290318"/>
            <a:ext cx="3261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STABLE</a:t>
            </a:r>
            <a:endParaRPr lang="en-IN" sz="44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04E39-0AB8-B210-7FAF-4021E5CC01EA}"/>
              </a:ext>
            </a:extLst>
          </p:cNvPr>
          <p:cNvSpPr txBox="1"/>
          <p:nvPr/>
        </p:nvSpPr>
        <p:spPr>
          <a:xfrm>
            <a:off x="244578" y="2066164"/>
            <a:ext cx="3175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Diffusion</a:t>
            </a:r>
            <a:endParaRPr lang="en-IN" sz="3200">
              <a:solidFill>
                <a:srgbClr val="FEFFF3"/>
              </a:solidFill>
              <a:latin typeface="Roseritta" pitchFamily="2" charset="0"/>
            </a:endParaRPr>
          </a:p>
        </p:txBody>
      </p:sp>
      <p:pic>
        <p:nvPicPr>
          <p:cNvPr id="4" name="Graphic 3" descr="Gears with solid fill">
            <a:extLst>
              <a:ext uri="{FF2B5EF4-FFF2-40B4-BE49-F238E27FC236}">
                <a16:creationId xmlns:a16="http://schemas.microsoft.com/office/drawing/2014/main" id="{FE568907-BE3B-C541-39A1-84DF979FA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5583" y="1166126"/>
            <a:ext cx="457200" cy="457200"/>
          </a:xfrm>
          <a:prstGeom prst="rect">
            <a:avLst/>
          </a:prstGeom>
        </p:spPr>
      </p:pic>
      <p:pic>
        <p:nvPicPr>
          <p:cNvPr id="10" name="Graphic 9" descr="Gears with solid fill">
            <a:extLst>
              <a:ext uri="{FF2B5EF4-FFF2-40B4-BE49-F238E27FC236}">
                <a16:creationId xmlns:a16="http://schemas.microsoft.com/office/drawing/2014/main" id="{877FDD68-CAB1-09C1-7306-DB617EA5B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7121" y="2834551"/>
            <a:ext cx="457200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230D13-0FA5-F520-D943-D18CCA926A2F}"/>
              </a:ext>
            </a:extLst>
          </p:cNvPr>
          <p:cNvSpPr txBox="1"/>
          <p:nvPr/>
        </p:nvSpPr>
        <p:spPr>
          <a:xfrm>
            <a:off x="4599041" y="2835459"/>
            <a:ext cx="65372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Belongs to a class of generative deep learning models called </a:t>
            </a:r>
            <a:r>
              <a:rPr lang="en-US" sz="2400" b="1">
                <a:solidFill>
                  <a:srgbClr val="C00000"/>
                </a:solidFill>
                <a:latin typeface="Akira Expanded" panose="02000800000000000000" pitchFamily="50" charset="0"/>
              </a:rPr>
              <a:t>Diffusion models</a:t>
            </a:r>
            <a:r>
              <a:rPr lang="en-US" b="1"/>
              <a:t>. </a:t>
            </a:r>
            <a:r>
              <a:rPr lang="en-US" sz="2400"/>
              <a:t>In the case of Stable Diffusion, the data are images.</a:t>
            </a:r>
            <a:endParaRPr lang="en-IN" sz="2400"/>
          </a:p>
          <a:p>
            <a:endParaRPr lang="en-IN" b="1"/>
          </a:p>
        </p:txBody>
      </p:sp>
      <p:pic>
        <p:nvPicPr>
          <p:cNvPr id="17" name="Graphic 16" descr="Gears with solid fill">
            <a:extLst>
              <a:ext uri="{FF2B5EF4-FFF2-40B4-BE49-F238E27FC236}">
                <a16:creationId xmlns:a16="http://schemas.microsoft.com/office/drawing/2014/main" id="{41725C73-D045-1C7E-27C5-6B0795414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1841" y="4819563"/>
            <a:ext cx="457200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59689F-E3EA-C098-DB83-4631EFDB94F6}"/>
              </a:ext>
            </a:extLst>
          </p:cNvPr>
          <p:cNvSpPr txBox="1"/>
          <p:nvPr/>
        </p:nvSpPr>
        <p:spPr>
          <a:xfrm>
            <a:off x="4599041" y="4863497"/>
            <a:ext cx="6537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Behaves very much like diffusion in physics, hence the name.</a:t>
            </a:r>
            <a:endParaRPr lang="en-IN" sz="2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B396B-9859-38D8-0484-36DC82A27660}"/>
              </a:ext>
            </a:extLst>
          </p:cNvPr>
          <p:cNvSpPr txBox="1"/>
          <p:nvPr/>
        </p:nvSpPr>
        <p:spPr>
          <a:xfrm>
            <a:off x="4599041" y="1166126"/>
            <a:ext cx="6137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Stable Diffusion is a text-to-image model. Given a text prompt, It will try to generate an image based on text given</a:t>
            </a:r>
            <a:r>
              <a:rPr lang="en-US"/>
              <a:t>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22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AC773C-C2EF-C5A1-01D4-9C1B3AC56E4D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99" r="-62706"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ABFF7-C96A-A2A2-ABD0-9636C17F5AB9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654E3-A1C3-EB1D-637C-BA8923BC8154}"/>
              </a:ext>
            </a:extLst>
          </p:cNvPr>
          <p:cNvSpPr/>
          <p:nvPr/>
        </p:nvSpPr>
        <p:spPr>
          <a:xfrm>
            <a:off x="3506428" y="0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3C1E-F5A1-CA6E-C0B1-6C12D78A6AE3}"/>
              </a:ext>
            </a:extLst>
          </p:cNvPr>
          <p:cNvSpPr txBox="1"/>
          <p:nvPr/>
        </p:nvSpPr>
        <p:spPr>
          <a:xfrm>
            <a:off x="201562" y="1290318"/>
            <a:ext cx="3261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STABLE</a:t>
            </a:r>
            <a:endParaRPr lang="en-IN" sz="44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04E39-0AB8-B210-7FAF-4021E5CC01EA}"/>
              </a:ext>
            </a:extLst>
          </p:cNvPr>
          <p:cNvSpPr txBox="1"/>
          <p:nvPr/>
        </p:nvSpPr>
        <p:spPr>
          <a:xfrm>
            <a:off x="244578" y="2066164"/>
            <a:ext cx="3175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Diffusion</a:t>
            </a:r>
            <a:endParaRPr lang="en-IN" sz="3200">
              <a:solidFill>
                <a:srgbClr val="FEFFF3"/>
              </a:solidFill>
              <a:latin typeface="Roseritta" pitchFamily="2" charset="0"/>
            </a:endParaRPr>
          </a:p>
        </p:txBody>
      </p:sp>
      <p:pic>
        <p:nvPicPr>
          <p:cNvPr id="3" name="Picture 2" descr="A collage of a cat&#10;&#10;Description automatically generated">
            <a:extLst>
              <a:ext uri="{FF2B5EF4-FFF2-40B4-BE49-F238E27FC236}">
                <a16:creationId xmlns:a16="http://schemas.microsoft.com/office/drawing/2014/main" id="{394AF61A-4827-F343-6C60-3AB70F6199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" t="32638" r="8012" b="30343"/>
          <a:stretch/>
        </p:blipFill>
        <p:spPr>
          <a:xfrm>
            <a:off x="4145667" y="2202664"/>
            <a:ext cx="7496812" cy="1394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5A459B-7003-4EEB-7025-6420CDFF344F}"/>
              </a:ext>
            </a:extLst>
          </p:cNvPr>
          <p:cNvSpPr txBox="1"/>
          <p:nvPr/>
        </p:nvSpPr>
        <p:spPr>
          <a:xfrm>
            <a:off x="4098821" y="1026029"/>
            <a:ext cx="4671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Aptos Black" panose="020F0502020204030204" pitchFamily="34" charset="0"/>
              </a:rPr>
              <a:t>Forward Diffusion:</a:t>
            </a:r>
          </a:p>
        </p:txBody>
      </p:sp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E66111E0-C9FC-5D68-38FE-F1BE687C4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8821" y="4109525"/>
            <a:ext cx="457200" cy="45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F1AA5E-6959-AC94-4076-775CEB6EA863}"/>
              </a:ext>
            </a:extLst>
          </p:cNvPr>
          <p:cNvSpPr txBox="1"/>
          <p:nvPr/>
        </p:nvSpPr>
        <p:spPr>
          <a:xfrm>
            <a:off x="4674008" y="4127426"/>
            <a:ext cx="6440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Adds noise to a training image, gradually turning it into an </a:t>
            </a:r>
            <a:r>
              <a:rPr lang="en-US" b="1">
                <a:solidFill>
                  <a:srgbClr val="C00000"/>
                </a:solidFill>
                <a:latin typeface="Akira Expanded" panose="02000800000000000000" pitchFamily="50" charset="0"/>
              </a:rPr>
              <a:t>UNRECOGNIZABLE</a:t>
            </a:r>
            <a:r>
              <a:rPr lang="en-US"/>
              <a:t> </a:t>
            </a:r>
            <a:r>
              <a:rPr lang="en-US" sz="2400"/>
              <a:t>noise image.</a:t>
            </a:r>
            <a:endParaRPr lang="en-IN" sz="2400"/>
          </a:p>
        </p:txBody>
      </p:sp>
      <p:pic>
        <p:nvPicPr>
          <p:cNvPr id="15" name="Graphic 14" descr="Gears with solid fill">
            <a:extLst>
              <a:ext uri="{FF2B5EF4-FFF2-40B4-BE49-F238E27FC236}">
                <a16:creationId xmlns:a16="http://schemas.microsoft.com/office/drawing/2014/main" id="{127FA71D-AFDC-52F2-2E26-8DE067A8B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8821" y="5270012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1A0DA7-0814-C1D4-9005-D2384A67CDC6}"/>
              </a:ext>
            </a:extLst>
          </p:cNvPr>
          <p:cNvSpPr txBox="1"/>
          <p:nvPr/>
        </p:nvSpPr>
        <p:spPr>
          <a:xfrm>
            <a:off x="4674008" y="5287913"/>
            <a:ext cx="6440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Similar to an ink drop falling into water, can no longer tell where did the drop actually fell. 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8589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AC773C-C2EF-C5A1-01D4-9C1B3AC56E4D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99" r="-62706"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ABFF7-C96A-A2A2-ABD0-9636C17F5AB9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654E3-A1C3-EB1D-637C-BA8923BC8154}"/>
              </a:ext>
            </a:extLst>
          </p:cNvPr>
          <p:cNvSpPr/>
          <p:nvPr/>
        </p:nvSpPr>
        <p:spPr>
          <a:xfrm>
            <a:off x="3506428" y="0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3C1E-F5A1-CA6E-C0B1-6C12D78A6AE3}"/>
              </a:ext>
            </a:extLst>
          </p:cNvPr>
          <p:cNvSpPr txBox="1"/>
          <p:nvPr/>
        </p:nvSpPr>
        <p:spPr>
          <a:xfrm>
            <a:off x="201562" y="1290318"/>
            <a:ext cx="3261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STABLE</a:t>
            </a:r>
            <a:endParaRPr lang="en-IN" sz="44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04E39-0AB8-B210-7FAF-4021E5CC01EA}"/>
              </a:ext>
            </a:extLst>
          </p:cNvPr>
          <p:cNvSpPr txBox="1"/>
          <p:nvPr/>
        </p:nvSpPr>
        <p:spPr>
          <a:xfrm>
            <a:off x="244578" y="2066164"/>
            <a:ext cx="3175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Diffusion</a:t>
            </a:r>
            <a:endParaRPr lang="en-IN" sz="32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5A459B-7003-4EEB-7025-6420CDFF344F}"/>
              </a:ext>
            </a:extLst>
          </p:cNvPr>
          <p:cNvSpPr txBox="1"/>
          <p:nvPr/>
        </p:nvSpPr>
        <p:spPr>
          <a:xfrm>
            <a:off x="4098821" y="1026029"/>
            <a:ext cx="4671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Aptos Black" panose="020F0502020204030204" pitchFamily="34" charset="0"/>
              </a:rPr>
              <a:t>Reverse Diffusion:</a:t>
            </a:r>
          </a:p>
        </p:txBody>
      </p:sp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E66111E0-C9FC-5D68-38FE-F1BE687C4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8821" y="4109525"/>
            <a:ext cx="457200" cy="45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F1AA5E-6959-AC94-4076-775CEB6EA863}"/>
              </a:ext>
            </a:extLst>
          </p:cNvPr>
          <p:cNvSpPr txBox="1"/>
          <p:nvPr/>
        </p:nvSpPr>
        <p:spPr>
          <a:xfrm>
            <a:off x="4674008" y="4127426"/>
            <a:ext cx="6440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Works by subtracting </a:t>
            </a:r>
            <a:r>
              <a:rPr lang="en-US" b="1">
                <a:solidFill>
                  <a:srgbClr val="C00000"/>
                </a:solidFill>
                <a:latin typeface="Akira Expanded" panose="02000800000000000000" pitchFamily="50" charset="0"/>
              </a:rPr>
              <a:t>predicted noise</a:t>
            </a:r>
            <a:r>
              <a:rPr lang="en-US"/>
              <a:t> </a:t>
            </a:r>
            <a:r>
              <a:rPr lang="en-US" sz="2400"/>
              <a:t>from a completely randomly generated noise image.</a:t>
            </a:r>
            <a:endParaRPr lang="en-IN" sz="2400"/>
          </a:p>
        </p:txBody>
      </p:sp>
      <p:pic>
        <p:nvPicPr>
          <p:cNvPr id="15" name="Graphic 14" descr="Gears with solid fill">
            <a:extLst>
              <a:ext uri="{FF2B5EF4-FFF2-40B4-BE49-F238E27FC236}">
                <a16:creationId xmlns:a16="http://schemas.microsoft.com/office/drawing/2014/main" id="{127FA71D-AFDC-52F2-2E26-8DE067A8B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8821" y="5479049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1A0DA7-0814-C1D4-9005-D2384A67CDC6}"/>
              </a:ext>
            </a:extLst>
          </p:cNvPr>
          <p:cNvSpPr txBox="1"/>
          <p:nvPr/>
        </p:nvSpPr>
        <p:spPr>
          <a:xfrm>
            <a:off x="4674008" y="5496950"/>
            <a:ext cx="6440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Repeat this successively until we reach the desired image(distribution).</a:t>
            </a:r>
            <a:endParaRPr lang="en-IN" sz="2400"/>
          </a:p>
        </p:txBody>
      </p:sp>
      <p:pic>
        <p:nvPicPr>
          <p:cNvPr id="4" name="Picture 3" descr="A diagram of a cat&#10;&#10;Description automatically generated">
            <a:extLst>
              <a:ext uri="{FF2B5EF4-FFF2-40B4-BE49-F238E27FC236}">
                <a16:creationId xmlns:a16="http://schemas.microsoft.com/office/drawing/2014/main" id="{1101316C-7629-B88A-B9EF-E2461D8C7B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6"/>
          <a:stretch/>
        </p:blipFill>
        <p:spPr>
          <a:xfrm>
            <a:off x="4098821" y="1653451"/>
            <a:ext cx="6268376" cy="219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0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AC773C-C2EF-C5A1-01D4-9C1B3AC56E4D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99" r="-62706"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ABFF7-C96A-A2A2-ABD0-9636C17F5AB9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654E3-A1C3-EB1D-637C-BA8923BC8154}"/>
              </a:ext>
            </a:extLst>
          </p:cNvPr>
          <p:cNvSpPr/>
          <p:nvPr/>
        </p:nvSpPr>
        <p:spPr>
          <a:xfrm>
            <a:off x="3506428" y="0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3C1E-F5A1-CA6E-C0B1-6C12D78A6AE3}"/>
              </a:ext>
            </a:extLst>
          </p:cNvPr>
          <p:cNvSpPr txBox="1"/>
          <p:nvPr/>
        </p:nvSpPr>
        <p:spPr>
          <a:xfrm>
            <a:off x="201562" y="1290318"/>
            <a:ext cx="3261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STABLE</a:t>
            </a:r>
            <a:endParaRPr lang="en-IN" sz="44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04E39-0AB8-B210-7FAF-4021E5CC01EA}"/>
              </a:ext>
            </a:extLst>
          </p:cNvPr>
          <p:cNvSpPr txBox="1"/>
          <p:nvPr/>
        </p:nvSpPr>
        <p:spPr>
          <a:xfrm>
            <a:off x="244578" y="2066164"/>
            <a:ext cx="3175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Diffusion</a:t>
            </a:r>
            <a:endParaRPr lang="en-IN" sz="32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5A459B-7003-4EEB-7025-6420CDFF344F}"/>
              </a:ext>
            </a:extLst>
          </p:cNvPr>
          <p:cNvSpPr txBox="1"/>
          <p:nvPr/>
        </p:nvSpPr>
        <p:spPr>
          <a:xfrm>
            <a:off x="3833350" y="503560"/>
            <a:ext cx="4671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Aptos Black" panose="020F0502020204030204" pitchFamily="34" charset="0"/>
              </a:rPr>
              <a:t>Predicted Noise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76B366F1-6E6B-83F7-5F7A-AF7CA822F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281" y="0"/>
            <a:ext cx="3969869" cy="26448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75790-A175-EE4D-79DC-9961CA9765E1}"/>
              </a:ext>
            </a:extLst>
          </p:cNvPr>
          <p:cNvSpPr txBox="1"/>
          <p:nvPr/>
        </p:nvSpPr>
        <p:spPr>
          <a:xfrm>
            <a:off x="3704303" y="5115670"/>
            <a:ext cx="6037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U-Net model is trained on labeled images to update the weights of the model.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1889CA-29B0-2C28-C87B-87F10FD486CB}"/>
              </a:ext>
            </a:extLst>
          </p:cNvPr>
          <p:cNvSpPr txBox="1"/>
          <p:nvPr/>
        </p:nvSpPr>
        <p:spPr>
          <a:xfrm>
            <a:off x="3645309" y="2161052"/>
            <a:ext cx="4653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Extracts key features and compresses the image space by </a:t>
            </a:r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DOWN SAMPLING.</a:t>
            </a:r>
            <a:endParaRPr lang="en-IN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2AE6F5-8FCB-69D7-C3F2-C87E6400C432}"/>
              </a:ext>
            </a:extLst>
          </p:cNvPr>
          <p:cNvSpPr txBox="1"/>
          <p:nvPr/>
        </p:nvSpPr>
        <p:spPr>
          <a:xfrm>
            <a:off x="3674806" y="3139654"/>
            <a:ext cx="437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UP SAMPLING </a:t>
            </a:r>
            <a:r>
              <a:rPr lang="en-US"/>
              <a:t>of the key-features.</a:t>
            </a:r>
            <a:endParaRPr lang="en-IN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16A82-63BF-C870-CD23-776DFFE17A59}"/>
              </a:ext>
            </a:extLst>
          </p:cNvPr>
          <p:cNvSpPr txBox="1"/>
          <p:nvPr/>
        </p:nvSpPr>
        <p:spPr>
          <a:xfrm>
            <a:off x="3833350" y="1239438"/>
            <a:ext cx="4671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Aptos Black" panose="020F0502020204030204" pitchFamily="34" charset="0"/>
              </a:rPr>
              <a:t>U-Net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0D0C7F-92BE-C779-87B5-903712A86FA7}"/>
              </a:ext>
            </a:extLst>
          </p:cNvPr>
          <p:cNvSpPr txBox="1"/>
          <p:nvPr/>
        </p:nvSpPr>
        <p:spPr>
          <a:xfrm>
            <a:off x="3704303" y="3958994"/>
            <a:ext cx="4866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/>
              <a:t>Skip connections </a:t>
            </a:r>
            <a:r>
              <a:rPr lang="en-US"/>
              <a:t>connect the contracting and expanding paths on the same level.</a:t>
            </a:r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435659-CBAD-5FD1-7E50-724363104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80" y="2644877"/>
            <a:ext cx="3969870" cy="236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599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AC773C-C2EF-C5A1-01D4-9C1B3AC56E4D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99" r="-62706"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ABFF7-C96A-A2A2-ABD0-9636C17F5AB9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654E3-A1C3-EB1D-637C-BA8923BC8154}"/>
              </a:ext>
            </a:extLst>
          </p:cNvPr>
          <p:cNvSpPr/>
          <p:nvPr/>
        </p:nvSpPr>
        <p:spPr>
          <a:xfrm>
            <a:off x="3506428" y="-9832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3C1E-F5A1-CA6E-C0B1-6C12D78A6AE3}"/>
              </a:ext>
            </a:extLst>
          </p:cNvPr>
          <p:cNvSpPr txBox="1"/>
          <p:nvPr/>
        </p:nvSpPr>
        <p:spPr>
          <a:xfrm>
            <a:off x="201562" y="1290318"/>
            <a:ext cx="3261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STABLE</a:t>
            </a:r>
            <a:endParaRPr lang="en-IN" sz="44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04E39-0AB8-B210-7FAF-4021E5CC01EA}"/>
              </a:ext>
            </a:extLst>
          </p:cNvPr>
          <p:cNvSpPr txBox="1"/>
          <p:nvPr/>
        </p:nvSpPr>
        <p:spPr>
          <a:xfrm>
            <a:off x="244578" y="2066164"/>
            <a:ext cx="3175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Diffusion</a:t>
            </a:r>
            <a:endParaRPr lang="en-IN" sz="32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5A459B-7003-4EEB-7025-6420CDFF344F}"/>
              </a:ext>
            </a:extLst>
          </p:cNvPr>
          <p:cNvSpPr txBox="1"/>
          <p:nvPr/>
        </p:nvSpPr>
        <p:spPr>
          <a:xfrm>
            <a:off x="3833350" y="503560"/>
            <a:ext cx="4671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Aptos Black" panose="020F0502020204030204" pitchFamily="34" charset="0"/>
              </a:rPr>
              <a:t>Predicted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2BD8C-BDDC-5E7F-840B-E1BED7E0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455" y="1444171"/>
            <a:ext cx="5589596" cy="25597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64767F-ED5F-8C50-EDC5-1E26396BFB7A}"/>
              </a:ext>
            </a:extLst>
          </p:cNvPr>
          <p:cNvSpPr txBox="1"/>
          <p:nvPr/>
        </p:nvSpPr>
        <p:spPr>
          <a:xfrm>
            <a:off x="4139380" y="4621161"/>
            <a:ext cx="697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encoder transforms the prompt text into text embeddings to add a bias in the model.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777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AC773C-C2EF-C5A1-01D4-9C1B3AC56E4D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99" r="-62706"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ABFF7-C96A-A2A2-ABD0-9636C17F5AB9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654E3-A1C3-EB1D-637C-BA8923BC8154}"/>
              </a:ext>
            </a:extLst>
          </p:cNvPr>
          <p:cNvSpPr/>
          <p:nvPr/>
        </p:nvSpPr>
        <p:spPr>
          <a:xfrm>
            <a:off x="3506428" y="0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3C1E-F5A1-CA6E-C0B1-6C12D78A6AE3}"/>
              </a:ext>
            </a:extLst>
          </p:cNvPr>
          <p:cNvSpPr txBox="1"/>
          <p:nvPr/>
        </p:nvSpPr>
        <p:spPr>
          <a:xfrm>
            <a:off x="201562" y="1290318"/>
            <a:ext cx="3261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STABLE</a:t>
            </a:r>
            <a:endParaRPr lang="en-IN" sz="44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04E39-0AB8-B210-7FAF-4021E5CC01EA}"/>
              </a:ext>
            </a:extLst>
          </p:cNvPr>
          <p:cNvSpPr txBox="1"/>
          <p:nvPr/>
        </p:nvSpPr>
        <p:spPr>
          <a:xfrm>
            <a:off x="244578" y="2066164"/>
            <a:ext cx="3175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Diffusion</a:t>
            </a:r>
            <a:endParaRPr lang="en-IN" sz="32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5A459B-7003-4EEB-7025-6420CDFF344F}"/>
              </a:ext>
            </a:extLst>
          </p:cNvPr>
          <p:cNvSpPr txBox="1"/>
          <p:nvPr/>
        </p:nvSpPr>
        <p:spPr>
          <a:xfrm>
            <a:off x="4098821" y="1026029"/>
            <a:ext cx="680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Aptos Black" panose="020F0502020204030204" pitchFamily="34" charset="0"/>
              </a:rPr>
              <a:t>Dream Booth: </a:t>
            </a:r>
            <a:r>
              <a:rPr lang="en-US" sz="3600" b="1" i="0">
                <a:solidFill>
                  <a:srgbClr val="000000"/>
                </a:solidFill>
                <a:effectLst/>
                <a:latin typeface="Google Sans"/>
              </a:rPr>
              <a:t>Fine Tuning </a:t>
            </a:r>
            <a:endParaRPr lang="en-US" sz="3600" b="0" i="0">
              <a:solidFill>
                <a:srgbClr val="000000"/>
              </a:solidFill>
              <a:effectLst/>
              <a:latin typeface="Google Sans"/>
            </a:endParaRPr>
          </a:p>
          <a:p>
            <a:endParaRPr lang="en-IN" sz="3600">
              <a:latin typeface="Aptos Black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0A88D2-86E9-F002-7E2D-326F3C3A2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990" y="2213648"/>
            <a:ext cx="8337339" cy="32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91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AC773C-C2EF-C5A1-01D4-9C1B3AC56E4D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99" r="-62706"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ABFF7-C96A-A2A2-ABD0-9636C17F5AB9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654E3-A1C3-EB1D-637C-BA8923BC8154}"/>
              </a:ext>
            </a:extLst>
          </p:cNvPr>
          <p:cNvSpPr/>
          <p:nvPr/>
        </p:nvSpPr>
        <p:spPr>
          <a:xfrm>
            <a:off x="3506428" y="9832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3C1E-F5A1-CA6E-C0B1-6C12D78A6AE3}"/>
              </a:ext>
            </a:extLst>
          </p:cNvPr>
          <p:cNvSpPr txBox="1"/>
          <p:nvPr/>
        </p:nvSpPr>
        <p:spPr>
          <a:xfrm>
            <a:off x="201562" y="1290318"/>
            <a:ext cx="3261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err="1">
                <a:solidFill>
                  <a:srgbClr val="FEFFF3"/>
                </a:solidFill>
                <a:latin typeface="Roseritta" pitchFamily="2" charset="0"/>
              </a:rPr>
              <a:t>DatA</a:t>
            </a:r>
            <a:endParaRPr lang="en-IN" sz="44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04E39-0AB8-B210-7FAF-4021E5CC01EA}"/>
              </a:ext>
            </a:extLst>
          </p:cNvPr>
          <p:cNvSpPr txBox="1"/>
          <p:nvPr/>
        </p:nvSpPr>
        <p:spPr>
          <a:xfrm>
            <a:off x="244578" y="2066164"/>
            <a:ext cx="3175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For training</a:t>
            </a:r>
            <a:endParaRPr lang="en-IN" sz="3200">
              <a:solidFill>
                <a:srgbClr val="FEFFF3"/>
              </a:solidFill>
              <a:latin typeface="Roseritta" pitchFamily="2" charset="0"/>
            </a:endParaRPr>
          </a:p>
        </p:txBody>
      </p:sp>
      <p:pic>
        <p:nvPicPr>
          <p:cNvPr id="11" name="Graphic 10" descr="Gears with solid fill">
            <a:extLst>
              <a:ext uri="{FF2B5EF4-FFF2-40B4-BE49-F238E27FC236}">
                <a16:creationId xmlns:a16="http://schemas.microsoft.com/office/drawing/2014/main" id="{72A3AD64-C76E-79CB-C548-E7DA6FC80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659" y="1523383"/>
            <a:ext cx="457200" cy="45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88AD57-C0D8-4372-D883-1B423CA4B9DE}"/>
              </a:ext>
            </a:extLst>
          </p:cNvPr>
          <p:cNvSpPr txBox="1"/>
          <p:nvPr/>
        </p:nvSpPr>
        <p:spPr>
          <a:xfrm>
            <a:off x="4655367" y="1428817"/>
            <a:ext cx="6184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We require images for fine tuning the Stable diffusion model</a:t>
            </a:r>
            <a:endParaRPr lang="en-IN" sz="2400"/>
          </a:p>
        </p:txBody>
      </p:sp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3C704959-8898-6A34-9A4F-E929722C5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659" y="2553063"/>
            <a:ext cx="457200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5A979B-154B-EA08-57D8-AE871DA5C856}"/>
              </a:ext>
            </a:extLst>
          </p:cNvPr>
          <p:cNvSpPr txBox="1"/>
          <p:nvPr/>
        </p:nvSpPr>
        <p:spPr>
          <a:xfrm>
            <a:off x="4655367" y="2596997"/>
            <a:ext cx="6184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kira Expanded" panose="02000800000000000000" pitchFamily="50" charset="0"/>
              </a:rPr>
              <a:t>Target Data</a:t>
            </a:r>
            <a:r>
              <a:rPr lang="en-US" sz="2400"/>
              <a:t>: Images of sign language with its meaning as labels .</a:t>
            </a:r>
            <a:endParaRPr lang="en-IN" sz="2400"/>
          </a:p>
        </p:txBody>
      </p:sp>
      <p:pic>
        <p:nvPicPr>
          <p:cNvPr id="20" name="Graphic 19" descr="Gears with solid fill">
            <a:extLst>
              <a:ext uri="{FF2B5EF4-FFF2-40B4-BE49-F238E27FC236}">
                <a16:creationId xmlns:a16="http://schemas.microsoft.com/office/drawing/2014/main" id="{2D71381C-5C1F-FEF3-20AF-E409C8179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659" y="3469218"/>
            <a:ext cx="457200" cy="457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FB7F4C-4696-0B77-0A2A-4D2C7132E122}"/>
              </a:ext>
            </a:extLst>
          </p:cNvPr>
          <p:cNvSpPr txBox="1"/>
          <p:nvPr/>
        </p:nvSpPr>
        <p:spPr>
          <a:xfrm>
            <a:off x="4655367" y="3513152"/>
            <a:ext cx="6184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Useful data for this case is a collection of short videos with their English translation as labels.</a:t>
            </a:r>
            <a:endParaRPr lang="en-IN" sz="2400"/>
          </a:p>
        </p:txBody>
      </p:sp>
      <p:pic>
        <p:nvPicPr>
          <p:cNvPr id="22" name="Graphic 21" descr="Gears with solid fill">
            <a:extLst>
              <a:ext uri="{FF2B5EF4-FFF2-40B4-BE49-F238E27FC236}">
                <a16:creationId xmlns:a16="http://schemas.microsoft.com/office/drawing/2014/main" id="{8BD74614-03D0-F3CA-5A3F-DAE712E68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659" y="4877417"/>
            <a:ext cx="457200" cy="457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713C80D-91B0-6B0B-809F-E92C04C9A008}"/>
              </a:ext>
            </a:extLst>
          </p:cNvPr>
          <p:cNvSpPr txBox="1"/>
          <p:nvPr/>
        </p:nvSpPr>
        <p:spPr>
          <a:xfrm>
            <a:off x="4655367" y="4872952"/>
            <a:ext cx="6464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Converted the video data to a series of images by taking snapshots over regular intervals. </a:t>
            </a:r>
            <a:endParaRPr lang="en-IN" sz="2400"/>
          </a:p>
        </p:txBody>
      </p:sp>
      <p:pic>
        <p:nvPicPr>
          <p:cNvPr id="27" name="Graphic 26" descr="Clapper board with solid fill">
            <a:extLst>
              <a:ext uri="{FF2B5EF4-FFF2-40B4-BE49-F238E27FC236}">
                <a16:creationId xmlns:a16="http://schemas.microsoft.com/office/drawing/2014/main" id="{0DAADBEA-912F-66B6-B081-E19C1198B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1178" y="5654992"/>
            <a:ext cx="914400" cy="914400"/>
          </a:xfrm>
          <a:prstGeom prst="rect">
            <a:avLst/>
          </a:prstGeom>
        </p:spPr>
      </p:pic>
      <p:pic>
        <p:nvPicPr>
          <p:cNvPr id="29" name="Graphic 28" descr="Images with solid fill">
            <a:extLst>
              <a:ext uri="{FF2B5EF4-FFF2-40B4-BE49-F238E27FC236}">
                <a16:creationId xmlns:a16="http://schemas.microsoft.com/office/drawing/2014/main" id="{8AA9FFBB-304A-3CD0-BA41-3BE7A96E1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28652" y="5701239"/>
            <a:ext cx="914400" cy="914400"/>
          </a:xfrm>
          <a:prstGeom prst="rect">
            <a:avLst/>
          </a:prstGeom>
        </p:spPr>
      </p:pic>
      <p:pic>
        <p:nvPicPr>
          <p:cNvPr id="31" name="Graphic 30" descr="Arrow Right with solid fill">
            <a:extLst>
              <a:ext uri="{FF2B5EF4-FFF2-40B4-BE49-F238E27FC236}">
                <a16:creationId xmlns:a16="http://schemas.microsoft.com/office/drawing/2014/main" id="{474B16D0-B831-A6DE-6696-49A59C0294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82798" y="56549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54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AC773C-C2EF-C5A1-01D4-9C1B3AC56E4D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99" r="-62706"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ABFF7-C96A-A2A2-ABD0-9636C17F5AB9}"/>
              </a:ext>
            </a:extLst>
          </p:cNvPr>
          <p:cNvSpPr/>
          <p:nvPr/>
        </p:nvSpPr>
        <p:spPr>
          <a:xfrm>
            <a:off x="0" y="9832"/>
            <a:ext cx="3559277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654E3-A1C3-EB1D-637C-BA8923BC8154}"/>
              </a:ext>
            </a:extLst>
          </p:cNvPr>
          <p:cNvSpPr/>
          <p:nvPr/>
        </p:nvSpPr>
        <p:spPr>
          <a:xfrm>
            <a:off x="3506428" y="0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3C1E-F5A1-CA6E-C0B1-6C12D78A6AE3}"/>
              </a:ext>
            </a:extLst>
          </p:cNvPr>
          <p:cNvSpPr txBox="1"/>
          <p:nvPr/>
        </p:nvSpPr>
        <p:spPr>
          <a:xfrm>
            <a:off x="201562" y="1290318"/>
            <a:ext cx="3261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Data</a:t>
            </a:r>
            <a:endParaRPr lang="en-IN" sz="44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04E39-0AB8-B210-7FAF-4021E5CC01EA}"/>
              </a:ext>
            </a:extLst>
          </p:cNvPr>
          <p:cNvSpPr txBox="1"/>
          <p:nvPr/>
        </p:nvSpPr>
        <p:spPr>
          <a:xfrm>
            <a:off x="244578" y="2066164"/>
            <a:ext cx="3175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For training</a:t>
            </a:r>
            <a:endParaRPr lang="en-IN" sz="3200">
              <a:solidFill>
                <a:srgbClr val="FEFFF3"/>
              </a:solidFill>
              <a:latin typeface="Roseritta" pitchFamily="2" charset="0"/>
            </a:endParaRPr>
          </a:p>
        </p:txBody>
      </p:sp>
      <p:pic>
        <p:nvPicPr>
          <p:cNvPr id="2" name="B65B2D32">
            <a:hlinkClick r:id="" action="ppaction://media"/>
            <a:extLst>
              <a:ext uri="{FF2B5EF4-FFF2-40B4-BE49-F238E27FC236}">
                <a16:creationId xmlns:a16="http://schemas.microsoft.com/office/drawing/2014/main" id="{8DFDEA0A-560B-D3AD-DDF2-DFBAEF3976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02293" y="3684115"/>
            <a:ext cx="4106197" cy="2309736"/>
          </a:xfrm>
          <a:prstGeom prst="rect">
            <a:avLst/>
          </a:prstGeom>
        </p:spPr>
      </p:pic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8E2E1233-905F-17FC-E123-823660594E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85518" y="754008"/>
            <a:ext cx="1995950" cy="1995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5484EC-CF5D-81AC-BF9F-B17620BC4D3D}"/>
              </a:ext>
            </a:extLst>
          </p:cNvPr>
          <p:cNvSpPr txBox="1"/>
          <p:nvPr/>
        </p:nvSpPr>
        <p:spPr>
          <a:xfrm>
            <a:off x="3803855" y="2685065"/>
            <a:ext cx="3559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More than </a:t>
            </a:r>
            <a:r>
              <a:rPr lang="en-US">
                <a:solidFill>
                  <a:srgbClr val="C00000"/>
                </a:solidFill>
                <a:latin typeface="Akira Expanded" panose="02000800000000000000" pitchFamily="50" charset="0"/>
              </a:rPr>
              <a:t>80 hours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 sz="2400"/>
              <a:t>of sign language video files</a:t>
            </a:r>
            <a:endParaRPr lang="en-IN" sz="2400"/>
          </a:p>
        </p:txBody>
      </p:sp>
      <p:pic>
        <p:nvPicPr>
          <p:cNvPr id="13" name="Graphic 12" descr="List with solid fill">
            <a:extLst>
              <a:ext uri="{FF2B5EF4-FFF2-40B4-BE49-F238E27FC236}">
                <a16:creationId xmlns:a16="http://schemas.microsoft.com/office/drawing/2014/main" id="{439C2B16-FC12-F24A-302D-028D7A479F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0417" y="874504"/>
            <a:ext cx="1754957" cy="17549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BE1E4D-60E8-6152-C307-B82CBE8D049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3267"/>
          <a:stretch/>
        </p:blipFill>
        <p:spPr>
          <a:xfrm>
            <a:off x="8117798" y="3443921"/>
            <a:ext cx="3916886" cy="25432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CEB345-F236-6AF2-2FD6-E75C2141FAB0}"/>
              </a:ext>
            </a:extLst>
          </p:cNvPr>
          <p:cNvSpPr txBox="1"/>
          <p:nvPr/>
        </p:nvSpPr>
        <p:spPr>
          <a:xfrm>
            <a:off x="8654794" y="2500398"/>
            <a:ext cx="3559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 CSV file for English translations as labels for each video file</a:t>
            </a:r>
            <a:endParaRPr lang="en-IN" sz="2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2D7E2-6104-EBE8-6EE0-852ED5C2B68C}"/>
              </a:ext>
            </a:extLst>
          </p:cNvPr>
          <p:cNvSpPr txBox="1"/>
          <p:nvPr/>
        </p:nvSpPr>
        <p:spPr>
          <a:xfrm>
            <a:off x="9674942" y="6432306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Source: </a:t>
            </a:r>
            <a:r>
              <a:rPr lang="en-IN">
                <a:hlinkClick r:id="rId11"/>
              </a:rPr>
              <a:t>How2Sign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64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AC773C-C2EF-C5A1-01D4-9C1B3AC56E4D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99" r="-62706"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ABFF7-C96A-A2A2-ABD0-9636C17F5AB9}"/>
              </a:ext>
            </a:extLst>
          </p:cNvPr>
          <p:cNvSpPr/>
          <p:nvPr/>
        </p:nvSpPr>
        <p:spPr>
          <a:xfrm>
            <a:off x="0" y="-19664"/>
            <a:ext cx="3559277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654E3-A1C3-EB1D-637C-BA8923BC8154}"/>
              </a:ext>
            </a:extLst>
          </p:cNvPr>
          <p:cNvSpPr/>
          <p:nvPr/>
        </p:nvSpPr>
        <p:spPr>
          <a:xfrm>
            <a:off x="3506428" y="0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3C1E-F5A1-CA6E-C0B1-6C12D78A6AE3}"/>
              </a:ext>
            </a:extLst>
          </p:cNvPr>
          <p:cNvSpPr txBox="1"/>
          <p:nvPr/>
        </p:nvSpPr>
        <p:spPr>
          <a:xfrm>
            <a:off x="148713" y="1427762"/>
            <a:ext cx="3261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>
                <a:solidFill>
                  <a:srgbClr val="FEFFF3"/>
                </a:solidFill>
                <a:latin typeface="Roseritta" pitchFamily="2" charset="0"/>
              </a:rPr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04E39-0AB8-B210-7FAF-4021E5CC01EA}"/>
              </a:ext>
            </a:extLst>
          </p:cNvPr>
          <p:cNvSpPr txBox="1"/>
          <p:nvPr/>
        </p:nvSpPr>
        <p:spPr>
          <a:xfrm>
            <a:off x="264101" y="2197203"/>
            <a:ext cx="3039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>
                <a:solidFill>
                  <a:srgbClr val="FEFFF3"/>
                </a:solidFill>
                <a:latin typeface="Roseritta" pitchFamily="2" charset="0"/>
              </a:rPr>
              <a:t>Demonstration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D29CB1-30A0-A3C4-6059-AF549740BB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5" r="20400"/>
          <a:stretch/>
        </p:blipFill>
        <p:spPr>
          <a:xfrm>
            <a:off x="3703207" y="1106226"/>
            <a:ext cx="8337817" cy="953729"/>
          </a:xfrm>
          <a:prstGeom prst="rect">
            <a:avLst/>
          </a:prstGeom>
        </p:spPr>
      </p:pic>
      <p:pic>
        <p:nvPicPr>
          <p:cNvPr id="10" name="mary">
            <a:hlinkClick r:id="" action="ppaction://media"/>
            <a:extLst>
              <a:ext uri="{FF2B5EF4-FFF2-40B4-BE49-F238E27FC236}">
                <a16:creationId xmlns:a16="http://schemas.microsoft.com/office/drawing/2014/main" id="{6AEBF5FF-7EAC-B6F8-5D24-F171063C4A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01524" y="523558"/>
            <a:ext cx="665727" cy="665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36A79B-4BBE-D481-D338-B9C42D123D43}"/>
              </a:ext>
            </a:extLst>
          </p:cNvPr>
          <p:cNvSpPr txBox="1"/>
          <p:nvPr/>
        </p:nvSpPr>
        <p:spPr>
          <a:xfrm>
            <a:off x="3823377" y="584060"/>
            <a:ext cx="2739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haroni" panose="02010803020104030203" pitchFamily="2" charset="-79"/>
                <a:cs typeface="Aharoni" panose="02010803020104030203" pitchFamily="2" charset="-79"/>
              </a:rPr>
              <a:t>Text generation:</a:t>
            </a:r>
            <a:endParaRPr lang="en-IN" sz="24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194" name="Picture 2" descr="have&quot; American Sign Language (ASL)">
            <a:extLst>
              <a:ext uri="{FF2B5EF4-FFF2-40B4-BE49-F238E27FC236}">
                <a16:creationId xmlns:a16="http://schemas.microsoft.com/office/drawing/2014/main" id="{3BC23CC7-5010-B9A5-B416-FFCAC562C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377" y="3759003"/>
            <a:ext cx="3084332" cy="308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9761FF9-A511-9B63-264D-FA9B6AE10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251" y="3773669"/>
            <a:ext cx="3084331" cy="308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84F2C3-97CC-040B-C161-CA9AF386A77F}"/>
              </a:ext>
            </a:extLst>
          </p:cNvPr>
          <p:cNvSpPr txBox="1"/>
          <p:nvPr/>
        </p:nvSpPr>
        <p:spPr>
          <a:xfrm>
            <a:off x="3823378" y="2309758"/>
            <a:ext cx="308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latin typeface="Aharoni" panose="02010803020104030203" pitchFamily="2" charset="-79"/>
                <a:cs typeface="Aharoni" panose="02010803020104030203" pitchFamily="2" charset="-79"/>
              </a:rPr>
              <a:t>Image generation: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B6A4CC-C7DA-6B1E-8410-FF8E4C4EEEF7}"/>
              </a:ext>
            </a:extLst>
          </p:cNvPr>
          <p:cNvSpPr txBox="1"/>
          <p:nvPr/>
        </p:nvSpPr>
        <p:spPr>
          <a:xfrm>
            <a:off x="3823377" y="3244334"/>
            <a:ext cx="251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ASL for the word ‘</a:t>
            </a:r>
            <a:r>
              <a:rPr lang="en-IN" b="1"/>
              <a:t>had</a:t>
            </a:r>
            <a:r>
              <a:rPr lang="en-IN"/>
              <a:t>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48B7C6-316D-0A2E-A328-B4C04BF92821}"/>
              </a:ext>
            </a:extLst>
          </p:cNvPr>
          <p:cNvSpPr txBox="1"/>
          <p:nvPr/>
        </p:nvSpPr>
        <p:spPr>
          <a:xfrm>
            <a:off x="8933154" y="3112672"/>
            <a:ext cx="2518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Stable diffusion </a:t>
            </a:r>
          </a:p>
          <a:p>
            <a:r>
              <a:rPr lang="en-IN"/>
              <a:t>ASL for the word ‘</a:t>
            </a:r>
            <a:r>
              <a:rPr lang="en-IN" b="1"/>
              <a:t>had</a:t>
            </a:r>
            <a:r>
              <a:rPr lang="en-IN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43852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E149E8-0597-DE94-E738-EC3E8890BD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D1429-C1CC-819B-A01F-DD3A1AA91F50}"/>
              </a:ext>
            </a:extLst>
          </p:cNvPr>
          <p:cNvSpPr txBox="1"/>
          <p:nvPr/>
        </p:nvSpPr>
        <p:spPr>
          <a:xfrm>
            <a:off x="1016000" y="1036320"/>
            <a:ext cx="3181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List of contents</a:t>
            </a:r>
            <a:r>
              <a:rPr lang="en-IN" sz="3200"/>
              <a:t>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07CABE-5016-80B8-20F3-7EB165B0AF99}"/>
              </a:ext>
            </a:extLst>
          </p:cNvPr>
          <p:cNvSpPr/>
          <p:nvPr/>
        </p:nvSpPr>
        <p:spPr>
          <a:xfrm>
            <a:off x="911225" y="908050"/>
            <a:ext cx="10369550" cy="5041900"/>
          </a:xfrm>
          <a:prstGeom prst="rect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C5CFF-9A9C-5776-2F82-054F6B5820BB}"/>
              </a:ext>
            </a:extLst>
          </p:cNvPr>
          <p:cNvSpPr txBox="1"/>
          <p:nvPr/>
        </p:nvSpPr>
        <p:spPr>
          <a:xfrm>
            <a:off x="1422400" y="2042160"/>
            <a:ext cx="8696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/>
              <a:t>Project objective</a:t>
            </a:r>
          </a:p>
          <a:p>
            <a:pPr marL="342900" indent="-342900">
              <a:buAutoNum type="arabicPeriod"/>
            </a:pPr>
            <a:r>
              <a:rPr lang="en-IN"/>
              <a:t>American Sign Language, why Deep </a:t>
            </a:r>
            <a:r>
              <a:rPr lang="en-IN" err="1"/>
              <a:t>Learing</a:t>
            </a:r>
            <a:r>
              <a:rPr lang="en-IN"/>
              <a:t> and challenges faced by Deep Learning</a:t>
            </a:r>
          </a:p>
          <a:p>
            <a:pPr marL="342900" indent="-342900">
              <a:buAutoNum type="arabicPeriod"/>
            </a:pPr>
            <a:r>
              <a:rPr lang="en-IN"/>
              <a:t>Voice to Text models, why Whisper?</a:t>
            </a:r>
          </a:p>
          <a:p>
            <a:pPr marL="342900" indent="-342900">
              <a:buAutoNum type="arabicPeriod"/>
            </a:pPr>
            <a:r>
              <a:rPr lang="en-IN"/>
              <a:t>Diffusion models</a:t>
            </a:r>
          </a:p>
          <a:p>
            <a:pPr marL="342900" indent="-342900">
              <a:buAutoNum type="arabicPeriod"/>
            </a:pPr>
            <a:r>
              <a:rPr lang="en-IN"/>
              <a:t>Dataset used </a:t>
            </a:r>
          </a:p>
          <a:p>
            <a:pPr marL="342900" indent="-342900">
              <a:buAutoNum type="arabicPeriod"/>
            </a:pPr>
            <a:r>
              <a:rPr lang="en-IN"/>
              <a:t>Preprocessing</a:t>
            </a:r>
          </a:p>
          <a:p>
            <a:pPr marL="342900" indent="-342900">
              <a:buAutoNum type="arabicPeriod"/>
            </a:pPr>
            <a:r>
              <a:rPr lang="en-IN"/>
              <a:t>Modelling</a:t>
            </a:r>
          </a:p>
          <a:p>
            <a:pPr marL="1657350" lvl="3" indent="-285750">
              <a:buFontTx/>
              <a:buChar char="-"/>
            </a:pPr>
            <a:r>
              <a:rPr lang="en-IN"/>
              <a:t>Stable Diffusion models </a:t>
            </a:r>
          </a:p>
          <a:p>
            <a:pPr marL="342900" indent="-342900">
              <a:buAutoNum type="arabicPeriod"/>
            </a:pPr>
            <a:r>
              <a:rPr lang="en-IN"/>
              <a:t>Results or metrics</a:t>
            </a:r>
          </a:p>
          <a:p>
            <a:pPr marL="342900" indent="-342900">
              <a:buAutoNum type="arabicPeriod"/>
            </a:pPr>
            <a:r>
              <a:rPr lang="en-IN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1736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A190ED2-5E07-5978-60E4-E61DAABC6C57}"/>
              </a:ext>
            </a:extLst>
          </p:cNvPr>
          <p:cNvGrpSpPr/>
          <p:nvPr/>
        </p:nvGrpSpPr>
        <p:grpSpPr>
          <a:xfrm>
            <a:off x="3164899" y="-50800"/>
            <a:ext cx="3158836" cy="6908800"/>
            <a:chOff x="3164899" y="-50800"/>
            <a:chExt cx="3158836" cy="690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0579DE4-20A6-84D1-46C7-CD29FD60A015}"/>
                </a:ext>
              </a:extLst>
            </p:cNvPr>
            <p:cNvSpPr/>
            <p:nvPr/>
          </p:nvSpPr>
          <p:spPr>
            <a:xfrm>
              <a:off x="3164899" y="0"/>
              <a:ext cx="3158836" cy="6858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" name="Graphic 19" descr="Money outline">
              <a:extLst>
                <a:ext uri="{FF2B5EF4-FFF2-40B4-BE49-F238E27FC236}">
                  <a16:creationId xmlns:a16="http://schemas.microsoft.com/office/drawing/2014/main" id="{4D77757F-90A5-BAF3-3E2B-5AB4812AA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94728" y="-50800"/>
              <a:ext cx="1713345" cy="171334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D37620-C6DA-7C44-E1FE-CE6B750516D2}"/>
                </a:ext>
              </a:extLst>
            </p:cNvPr>
            <p:cNvSpPr txBox="1"/>
            <p:nvPr/>
          </p:nvSpPr>
          <p:spPr>
            <a:xfrm>
              <a:off x="3561468" y="4026377"/>
              <a:ext cx="27030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Is the expected lifetime costs for all people with hearing loss who were born in a year will total</a:t>
              </a:r>
              <a:endParaRPr lang="en-I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F858D5-AC10-DC22-5ACA-5B1E0147B407}"/>
                </a:ext>
              </a:extLst>
            </p:cNvPr>
            <p:cNvSpPr txBox="1"/>
            <p:nvPr/>
          </p:nvSpPr>
          <p:spPr>
            <a:xfrm>
              <a:off x="3438220" y="3358363"/>
              <a:ext cx="28202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latin typeface="LEMON MILK" panose="00000500000000000000" pitchFamily="50" charset="0"/>
                  <a:cs typeface="Aharoni" panose="02010803020104030203" pitchFamily="2" charset="-79"/>
                </a:rPr>
                <a:t>$2.1 billion</a:t>
              </a:r>
              <a:endParaRPr lang="en-IN" sz="3200" b="1">
                <a:latin typeface="LEMON MILK" panose="00000500000000000000" pitchFamily="50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B521F5-101F-85C7-11C7-CDA690617E15}"/>
              </a:ext>
            </a:extLst>
          </p:cNvPr>
          <p:cNvGrpSpPr/>
          <p:nvPr/>
        </p:nvGrpSpPr>
        <p:grpSpPr>
          <a:xfrm>
            <a:off x="0" y="0"/>
            <a:ext cx="3250319" cy="6858000"/>
            <a:chOff x="0" y="0"/>
            <a:chExt cx="3250319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AE04E3-BA4F-85B2-C4E8-0F9E1E3FA677}"/>
                </a:ext>
              </a:extLst>
            </p:cNvPr>
            <p:cNvSpPr/>
            <p:nvPr/>
          </p:nvSpPr>
          <p:spPr>
            <a:xfrm>
              <a:off x="0" y="0"/>
              <a:ext cx="315883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1" name="Picture 10" descr="A flag with stars and stripes&#10;&#10;Description automatically generated">
              <a:extLst>
                <a:ext uri="{FF2B5EF4-FFF2-40B4-BE49-F238E27FC236}">
                  <a16:creationId xmlns:a16="http://schemas.microsoft.com/office/drawing/2014/main" id="{7F980D66-2707-42AF-B158-5A8DB7A1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0" y="0"/>
              <a:ext cx="3157356" cy="166254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61CAF-0F9A-F83D-3D22-68D3636A4149}"/>
                </a:ext>
              </a:extLst>
            </p:cNvPr>
            <p:cNvSpPr txBox="1"/>
            <p:nvPr/>
          </p:nvSpPr>
          <p:spPr>
            <a:xfrm>
              <a:off x="257737" y="3674517"/>
              <a:ext cx="19858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b="1">
                  <a:solidFill>
                    <a:srgbClr val="0070C0"/>
                  </a:solidFill>
                  <a:latin typeface="LEMON MILK" panose="00000500000000000000" pitchFamily="50" charset="0"/>
                  <a:cs typeface="Aharoni" panose="02010803020104030203" pitchFamily="2" charset="-79"/>
                </a:rPr>
                <a:t>$</a:t>
              </a:r>
              <a:r>
                <a:rPr lang="en-IN" sz="3600" b="1">
                  <a:solidFill>
                    <a:srgbClr val="0070C0"/>
                  </a:solidFill>
                  <a:latin typeface="LEMON MILK" panose="00000500000000000000" pitchFamily="50" charset="0"/>
                  <a:cs typeface="Aharoni" panose="02010803020104030203" pitchFamily="2" charset="-79"/>
                </a:rPr>
                <a:t>652 M</a:t>
              </a:r>
              <a:endParaRPr lang="en-IN" b="1">
                <a:solidFill>
                  <a:srgbClr val="0070C0"/>
                </a:solidFill>
                <a:latin typeface="LEMON MILK" panose="00000500000000000000" pitchFamily="50" charset="0"/>
                <a:cs typeface="Aharoni" panose="02010803020104030203" pitchFamily="2" charset="-79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BCE9B1-8064-C03F-2E75-AB25CFE8EB7D}"/>
                </a:ext>
              </a:extLst>
            </p:cNvPr>
            <p:cNvSpPr txBox="1"/>
            <p:nvPr/>
          </p:nvSpPr>
          <p:spPr>
            <a:xfrm>
              <a:off x="257737" y="3358363"/>
              <a:ext cx="2992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/>
                <a:t>During 2007-08, in the US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A34B7-9DA5-263B-C26B-39540C382A1E}"/>
                </a:ext>
              </a:extLst>
            </p:cNvPr>
            <p:cNvSpPr txBox="1"/>
            <p:nvPr/>
          </p:nvSpPr>
          <p:spPr>
            <a:xfrm>
              <a:off x="257737" y="4303376"/>
              <a:ext cx="2927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were spent on special education programs for children who were deaf or hard of hearing</a:t>
              </a:r>
              <a:endParaRPr lang="en-IN" sz="1600"/>
            </a:p>
          </p:txBody>
        </p:sp>
        <p:pic>
          <p:nvPicPr>
            <p:cNvPr id="24" name="Graphic 23" descr="Deaf with solid fill">
              <a:extLst>
                <a:ext uri="{FF2B5EF4-FFF2-40B4-BE49-F238E27FC236}">
                  <a16:creationId xmlns:a16="http://schemas.microsoft.com/office/drawing/2014/main" id="{55D2CF47-9145-BAE5-B798-8F73DDC25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5043" y="1784741"/>
              <a:ext cx="1046883" cy="10468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269E4E-AFBC-5A5E-E62E-6EFA54C05C18}"/>
              </a:ext>
            </a:extLst>
          </p:cNvPr>
          <p:cNvGrpSpPr/>
          <p:nvPr/>
        </p:nvGrpSpPr>
        <p:grpSpPr>
          <a:xfrm>
            <a:off x="6323735" y="0"/>
            <a:ext cx="5945330" cy="6858000"/>
            <a:chOff x="6323735" y="0"/>
            <a:chExt cx="594533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119B3D-0967-08AF-2544-466458492C39}"/>
                </a:ext>
              </a:extLst>
            </p:cNvPr>
            <p:cNvSpPr/>
            <p:nvPr/>
          </p:nvSpPr>
          <p:spPr>
            <a:xfrm>
              <a:off x="6323735" y="0"/>
              <a:ext cx="5945330" cy="68580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	</a:t>
              </a:r>
              <a:endParaRPr lang="en-IN"/>
            </a:p>
          </p:txBody>
        </p:sp>
        <p:graphicFrame>
          <p:nvGraphicFramePr>
            <p:cNvPr id="15" name="Chart 14">
              <a:extLst>
                <a:ext uri="{FF2B5EF4-FFF2-40B4-BE49-F238E27FC236}">
                  <a16:creationId xmlns:a16="http://schemas.microsoft.com/office/drawing/2014/main" id="{76A4943F-C5E6-7DC4-791F-77B5EDF34B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96523155"/>
                </p:ext>
              </p:extLst>
            </p:nvPr>
          </p:nvGraphicFramePr>
          <p:xfrm>
            <a:off x="6505573" y="59620"/>
            <a:ext cx="3683339" cy="293864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8087BC-2271-45E2-D762-698F38157EEF}"/>
                </a:ext>
              </a:extLst>
            </p:cNvPr>
            <p:cNvSpPr txBox="1"/>
            <p:nvPr/>
          </p:nvSpPr>
          <p:spPr>
            <a:xfrm>
              <a:off x="7224018" y="831272"/>
              <a:ext cx="101164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chemeClr val="bg1"/>
                  </a:solidFill>
                  <a:latin typeface="Bebas" panose="020B0606020202050201" pitchFamily="34" charset="0"/>
                </a:rPr>
                <a:t>36%</a:t>
              </a:r>
              <a:endParaRPr lang="en-IN" sz="4000">
                <a:solidFill>
                  <a:schemeClr val="bg1"/>
                </a:solidFill>
                <a:latin typeface="Bebas" panose="020B0606020202050201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7569F-85F8-910A-8D03-8B6D953D9A51}"/>
                </a:ext>
              </a:extLst>
            </p:cNvPr>
            <p:cNvSpPr txBox="1"/>
            <p:nvPr/>
          </p:nvSpPr>
          <p:spPr>
            <a:xfrm>
              <a:off x="9221065" y="1308602"/>
              <a:ext cx="2820975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chemeClr val="accent1">
                      <a:lumMod val="75000"/>
                    </a:schemeClr>
                  </a:solidFill>
                  <a:latin typeface="Bebas" panose="020B0606020202050201" pitchFamily="34" charset="0"/>
                </a:rPr>
                <a:t>Direct costs</a:t>
              </a:r>
              <a:endParaRPr lang="en-IN" sz="4000">
                <a:solidFill>
                  <a:schemeClr val="accent1">
                    <a:lumMod val="75000"/>
                  </a:schemeClr>
                </a:solidFill>
                <a:latin typeface="Bebas" panose="020B0606020202050201" pitchFamily="34" charset="0"/>
              </a:endParaRPr>
            </a:p>
          </p:txBody>
        </p:sp>
        <p:pic>
          <p:nvPicPr>
            <p:cNvPr id="9" name="Graphic 8" descr="Medical with solid fill">
              <a:extLst>
                <a:ext uri="{FF2B5EF4-FFF2-40B4-BE49-F238E27FC236}">
                  <a16:creationId xmlns:a16="http://schemas.microsoft.com/office/drawing/2014/main" id="{7A3FFAE6-CD51-2DA5-4520-FBB3F24C0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92722" y="3330322"/>
              <a:ext cx="344195" cy="34419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5206C3-68B7-2265-61B6-AFCDA0C69027}"/>
                </a:ext>
              </a:extLst>
            </p:cNvPr>
            <p:cNvSpPr txBox="1"/>
            <p:nvPr/>
          </p:nvSpPr>
          <p:spPr>
            <a:xfrm>
              <a:off x="7293919" y="3296807"/>
              <a:ext cx="48742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Doctor visits, prescription drugs, and inpatient hospital stays</a:t>
              </a:r>
              <a:endParaRPr lang="en-IN"/>
            </a:p>
          </p:txBody>
        </p:sp>
        <p:pic>
          <p:nvPicPr>
            <p:cNvPr id="18" name="Graphic 17" descr="Home with solid fill">
              <a:extLst>
                <a:ext uri="{FF2B5EF4-FFF2-40B4-BE49-F238E27FC236}">
                  <a16:creationId xmlns:a16="http://schemas.microsoft.com/office/drawing/2014/main" id="{F4B2B5E9-BC5F-4B17-05CE-279626DA4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97513" y="4142583"/>
              <a:ext cx="344195" cy="34419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D9C312-2C3A-B921-2885-9FFDB4790C43}"/>
                </a:ext>
              </a:extLst>
            </p:cNvPr>
            <p:cNvSpPr txBox="1"/>
            <p:nvPr/>
          </p:nvSpPr>
          <p:spPr>
            <a:xfrm>
              <a:off x="7315501" y="4130015"/>
              <a:ext cx="487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Home modifications</a:t>
              </a:r>
              <a:endParaRPr lang="en-IN"/>
            </a:p>
          </p:txBody>
        </p:sp>
        <p:pic>
          <p:nvPicPr>
            <p:cNvPr id="25" name="Graphic 24" descr="Books with solid fill">
              <a:extLst>
                <a:ext uri="{FF2B5EF4-FFF2-40B4-BE49-F238E27FC236}">
                  <a16:creationId xmlns:a16="http://schemas.microsoft.com/office/drawing/2014/main" id="{93F8BE64-4566-0499-4B0B-ACF172369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897512" y="4934663"/>
              <a:ext cx="344195" cy="34419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7D2CCB-21EA-B0B9-2E22-216184E36A67}"/>
                </a:ext>
              </a:extLst>
            </p:cNvPr>
            <p:cNvSpPr txBox="1"/>
            <p:nvPr/>
          </p:nvSpPr>
          <p:spPr>
            <a:xfrm>
              <a:off x="7424971" y="4857374"/>
              <a:ext cx="227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Special Education</a:t>
              </a:r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0515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119B3D-0967-08AF-2544-466458492C39}"/>
              </a:ext>
            </a:extLst>
          </p:cNvPr>
          <p:cNvSpPr/>
          <p:nvPr/>
        </p:nvSpPr>
        <p:spPr>
          <a:xfrm>
            <a:off x="6173065" y="0"/>
            <a:ext cx="6096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	</a:t>
            </a:r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B7D24-B7BB-CD8C-99DC-686AB185525C}"/>
              </a:ext>
            </a:extLst>
          </p:cNvPr>
          <p:cNvSpPr txBox="1"/>
          <p:nvPr/>
        </p:nvSpPr>
        <p:spPr>
          <a:xfrm>
            <a:off x="10061275" y="1305494"/>
            <a:ext cx="209160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bas" panose="020B0606020202050201" pitchFamily="34" charset="0"/>
              </a:rPr>
              <a:t>inDirect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bas" panose="020B0606020202050201" pitchFamily="34" charset="0"/>
              </a:rPr>
              <a:t> costs</a:t>
            </a:r>
            <a:endParaRPr lang="en-IN" sz="4000">
              <a:solidFill>
                <a:schemeClr val="accent1">
                  <a:lumMod val="75000"/>
                </a:schemeClr>
              </a:solidFill>
              <a:latin typeface="Bebas" panose="020B0606020202050201" pitchFamily="34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B7D935B-1D8A-6AFF-7415-7B60ED54DA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7535891"/>
              </p:ext>
            </p:extLst>
          </p:nvPr>
        </p:nvGraphicFramePr>
        <p:xfrm>
          <a:off x="6505573" y="59620"/>
          <a:ext cx="3683339" cy="2938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0579DE4-20A6-84D1-46C7-CD29FD60A015}"/>
              </a:ext>
            </a:extLst>
          </p:cNvPr>
          <p:cNvSpPr/>
          <p:nvPr/>
        </p:nvSpPr>
        <p:spPr>
          <a:xfrm>
            <a:off x="3164899" y="0"/>
            <a:ext cx="3158836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AE04E3-BA4F-85B2-C4E8-0F9E1E3FA677}"/>
              </a:ext>
            </a:extLst>
          </p:cNvPr>
          <p:cNvSpPr/>
          <p:nvPr/>
        </p:nvSpPr>
        <p:spPr>
          <a:xfrm>
            <a:off x="0" y="0"/>
            <a:ext cx="315883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 descr="A flag with stars and stripes&#10;&#10;Description automatically generated">
            <a:extLst>
              <a:ext uri="{FF2B5EF4-FFF2-40B4-BE49-F238E27FC236}">
                <a16:creationId xmlns:a16="http://schemas.microsoft.com/office/drawing/2014/main" id="{7F980D66-2707-42AF-B158-5A8DB7A11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" y="0"/>
            <a:ext cx="3157356" cy="1662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E61CAF-0F9A-F83D-3D22-68D3636A4149}"/>
              </a:ext>
            </a:extLst>
          </p:cNvPr>
          <p:cNvSpPr txBox="1"/>
          <p:nvPr/>
        </p:nvSpPr>
        <p:spPr>
          <a:xfrm>
            <a:off x="257737" y="3674517"/>
            <a:ext cx="1985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>
                <a:solidFill>
                  <a:srgbClr val="0070C0"/>
                </a:solidFill>
                <a:latin typeface="LEMON MILK" panose="00000500000000000000" pitchFamily="50" charset="0"/>
                <a:cs typeface="Aharoni" panose="02010803020104030203" pitchFamily="2" charset="-79"/>
              </a:rPr>
              <a:t>$</a:t>
            </a:r>
            <a:r>
              <a:rPr lang="en-IN" sz="3600" b="1">
                <a:solidFill>
                  <a:srgbClr val="0070C0"/>
                </a:solidFill>
                <a:latin typeface="LEMON MILK" panose="00000500000000000000" pitchFamily="50" charset="0"/>
                <a:cs typeface="Aharoni" panose="02010803020104030203" pitchFamily="2" charset="-79"/>
              </a:rPr>
              <a:t>652 M</a:t>
            </a:r>
            <a:endParaRPr lang="en-IN" b="1">
              <a:solidFill>
                <a:srgbClr val="0070C0"/>
              </a:solidFill>
              <a:latin typeface="LEMON MILK" panose="000005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CE9B1-8064-C03F-2E75-AB25CFE8EB7D}"/>
              </a:ext>
            </a:extLst>
          </p:cNvPr>
          <p:cNvSpPr txBox="1"/>
          <p:nvPr/>
        </p:nvSpPr>
        <p:spPr>
          <a:xfrm>
            <a:off x="257737" y="3358363"/>
            <a:ext cx="2992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During 2007-08, in the 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A34B7-9DA5-263B-C26B-39540C382A1E}"/>
              </a:ext>
            </a:extLst>
          </p:cNvPr>
          <p:cNvSpPr txBox="1"/>
          <p:nvPr/>
        </p:nvSpPr>
        <p:spPr>
          <a:xfrm>
            <a:off x="257737" y="4303376"/>
            <a:ext cx="2927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were spent on special education programs for children who were deaf or hard of hearing</a:t>
            </a:r>
            <a:endParaRPr lang="en-IN" sz="1600"/>
          </a:p>
        </p:txBody>
      </p:sp>
      <p:pic>
        <p:nvPicPr>
          <p:cNvPr id="20" name="Graphic 19" descr="Money outline">
            <a:extLst>
              <a:ext uri="{FF2B5EF4-FFF2-40B4-BE49-F238E27FC236}">
                <a16:creationId xmlns:a16="http://schemas.microsoft.com/office/drawing/2014/main" id="{4D77757F-90A5-BAF3-3E2B-5AB4812AA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4728" y="-50800"/>
            <a:ext cx="1713345" cy="17133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D37620-C6DA-7C44-E1FE-CE6B750516D2}"/>
              </a:ext>
            </a:extLst>
          </p:cNvPr>
          <p:cNvSpPr txBox="1"/>
          <p:nvPr/>
        </p:nvSpPr>
        <p:spPr>
          <a:xfrm>
            <a:off x="3561468" y="4026377"/>
            <a:ext cx="2703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 the expected lifetime costs for all people with hearing loss who were born in a year will total</a:t>
            </a:r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858D5-AC10-DC22-5ACA-5B1E0147B407}"/>
              </a:ext>
            </a:extLst>
          </p:cNvPr>
          <p:cNvSpPr txBox="1"/>
          <p:nvPr/>
        </p:nvSpPr>
        <p:spPr>
          <a:xfrm>
            <a:off x="3438220" y="3358363"/>
            <a:ext cx="3472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LEMON MILK" panose="00000500000000000000" pitchFamily="50" charset="0"/>
                <a:cs typeface="Aharoni" panose="02010803020104030203" pitchFamily="2" charset="-79"/>
              </a:rPr>
              <a:t>$2.1 billion</a:t>
            </a:r>
            <a:endParaRPr lang="en-IN" sz="3200" b="1">
              <a:latin typeface="LEMON MILK" panose="00000500000000000000" pitchFamily="50" charset="0"/>
              <a:cs typeface="Aharoni" panose="02010803020104030203" pitchFamily="2" charset="-79"/>
            </a:endParaRPr>
          </a:p>
        </p:txBody>
      </p:sp>
      <p:pic>
        <p:nvPicPr>
          <p:cNvPr id="24" name="Graphic 23" descr="Deaf with solid fill">
            <a:extLst>
              <a:ext uri="{FF2B5EF4-FFF2-40B4-BE49-F238E27FC236}">
                <a16:creationId xmlns:a16="http://schemas.microsoft.com/office/drawing/2014/main" id="{55D2CF47-9145-BAE5-B798-8F73DDC250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043" y="1784741"/>
            <a:ext cx="1046883" cy="10468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8087BC-2271-45E2-D762-698F38157EEF}"/>
              </a:ext>
            </a:extLst>
          </p:cNvPr>
          <p:cNvSpPr txBox="1"/>
          <p:nvPr/>
        </p:nvSpPr>
        <p:spPr>
          <a:xfrm>
            <a:off x="8533404" y="1174999"/>
            <a:ext cx="101164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Bebas" panose="020B0606020202050201" pitchFamily="34" charset="0"/>
              </a:rPr>
              <a:t>64%</a:t>
            </a:r>
            <a:endParaRPr lang="en-IN" sz="4000">
              <a:solidFill>
                <a:schemeClr val="bg1"/>
              </a:solidFill>
              <a:latin typeface="Bebas" panose="020B0606020202050201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206C3-68B7-2265-61B6-AFCDA0C69027}"/>
              </a:ext>
            </a:extLst>
          </p:cNvPr>
          <p:cNvSpPr txBox="1"/>
          <p:nvPr/>
        </p:nvSpPr>
        <p:spPr>
          <a:xfrm>
            <a:off x="7293919" y="3296807"/>
            <a:ext cx="4874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Lost wages when a person cannot work OR limited in the amount or type of work he or she can do.</a:t>
            </a:r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7D2CCB-21EA-B0B9-2E22-216184E36A67}"/>
              </a:ext>
            </a:extLst>
          </p:cNvPr>
          <p:cNvSpPr txBox="1"/>
          <p:nvPr/>
        </p:nvSpPr>
        <p:spPr>
          <a:xfrm>
            <a:off x="7293919" y="4851831"/>
            <a:ext cx="376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Cost of sign language interpreters</a:t>
            </a:r>
            <a:endParaRPr lang="en-IN"/>
          </a:p>
        </p:txBody>
      </p:sp>
      <p:pic>
        <p:nvPicPr>
          <p:cNvPr id="23" name="Graphic 22" descr="No sign with solid fill">
            <a:extLst>
              <a:ext uri="{FF2B5EF4-FFF2-40B4-BE49-F238E27FC236}">
                <a16:creationId xmlns:a16="http://schemas.microsoft.com/office/drawing/2014/main" id="{F29AC282-2893-CAAF-AF6B-B7AE979DB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23024" y="3411082"/>
            <a:ext cx="318683" cy="318683"/>
          </a:xfrm>
          <a:prstGeom prst="rect">
            <a:avLst/>
          </a:prstGeom>
        </p:spPr>
      </p:pic>
      <p:pic>
        <p:nvPicPr>
          <p:cNvPr id="27" name="Graphic 26" descr="Questions with solid fill">
            <a:extLst>
              <a:ext uri="{FF2B5EF4-FFF2-40B4-BE49-F238E27FC236}">
                <a16:creationId xmlns:a16="http://schemas.microsoft.com/office/drawing/2014/main" id="{82E68B58-4777-8DF0-9108-22EB4F13F9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23024" y="4857374"/>
            <a:ext cx="318683" cy="31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34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CBF2F-F274-B449-0625-81A4425C5A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657A97-59FB-1F64-9C30-7A2A2A6137DA}"/>
              </a:ext>
            </a:extLst>
          </p:cNvPr>
          <p:cNvSpPr txBox="1"/>
          <p:nvPr/>
        </p:nvSpPr>
        <p:spPr>
          <a:xfrm>
            <a:off x="993057" y="976876"/>
            <a:ext cx="6902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Aharoni" panose="02010803020104030203" pitchFamily="2" charset="-79"/>
                <a:cs typeface="Aharoni" panose="02010803020104030203" pitchFamily="2" charset="-79"/>
              </a:rPr>
              <a:t> PROJECT OBJECTIVE</a:t>
            </a:r>
            <a:endParaRPr lang="en-IN" sz="5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D78393C-56C0-1922-B09F-3A6F4BF50D92}"/>
              </a:ext>
            </a:extLst>
          </p:cNvPr>
          <p:cNvSpPr/>
          <p:nvPr/>
        </p:nvSpPr>
        <p:spPr>
          <a:xfrm>
            <a:off x="7281657" y="1614505"/>
            <a:ext cx="4245794" cy="413463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048525-8303-1C6D-733D-E70ED66F487A}"/>
              </a:ext>
            </a:extLst>
          </p:cNvPr>
          <p:cNvSpPr txBox="1"/>
          <p:nvPr/>
        </p:nvSpPr>
        <p:spPr>
          <a:xfrm>
            <a:off x="1071716" y="2973937"/>
            <a:ext cx="5545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Effort to bridge the communication gap between deaf and normal people</a:t>
            </a:r>
            <a:endParaRPr lang="en-I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89D50-9C4F-D8B0-D680-702C0E0D7529}"/>
              </a:ext>
            </a:extLst>
          </p:cNvPr>
          <p:cNvSpPr txBox="1"/>
          <p:nvPr/>
        </p:nvSpPr>
        <p:spPr>
          <a:xfrm>
            <a:off x="1071717" y="2174141"/>
            <a:ext cx="6282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To bring down the </a:t>
            </a:r>
            <a:r>
              <a:rPr lang="en-US" sz="2800" b="1"/>
              <a:t>Indirect cost</a:t>
            </a:r>
            <a:r>
              <a:rPr lang="en-US" sz="2000"/>
              <a:t>  experienced </a:t>
            </a:r>
            <a:endParaRPr lang="en-IN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0EE730-E8AD-3311-B0FF-83A753045D48}"/>
              </a:ext>
            </a:extLst>
          </p:cNvPr>
          <p:cNvSpPr txBox="1"/>
          <p:nvPr/>
        </p:nvSpPr>
        <p:spPr>
          <a:xfrm>
            <a:off x="1071717" y="3958400"/>
            <a:ext cx="5545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To help the hard of hearing people interpret the general communication without a sign language interpreter</a:t>
            </a:r>
            <a:endParaRPr lang="en-IN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2A6474-CA52-FA79-E686-85EE82A24D52}"/>
              </a:ext>
            </a:extLst>
          </p:cNvPr>
          <p:cNvSpPr txBox="1"/>
          <p:nvPr/>
        </p:nvSpPr>
        <p:spPr>
          <a:xfrm>
            <a:off x="1071717" y="5142375"/>
            <a:ext cx="5545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Generate a series of sign language images (ASL) From audio/voice using a Diffusion model 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455916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73ABFAD-DB56-DCDC-3E29-3852F724D8B3}"/>
              </a:ext>
            </a:extLst>
          </p:cNvPr>
          <p:cNvSpPr/>
          <p:nvPr/>
        </p:nvSpPr>
        <p:spPr>
          <a:xfrm>
            <a:off x="9119238" y="2842338"/>
            <a:ext cx="1858296" cy="20024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C3F54D5-09EC-79D0-52F6-4DA86DE3F929}"/>
              </a:ext>
            </a:extLst>
          </p:cNvPr>
          <p:cNvSpPr/>
          <p:nvPr/>
        </p:nvSpPr>
        <p:spPr>
          <a:xfrm>
            <a:off x="4876032" y="2844160"/>
            <a:ext cx="1858296" cy="20024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EA8FD47-FF9A-B889-8F61-1FC6A49CD6FF}"/>
              </a:ext>
            </a:extLst>
          </p:cNvPr>
          <p:cNvSpPr/>
          <p:nvPr/>
        </p:nvSpPr>
        <p:spPr>
          <a:xfrm>
            <a:off x="952323" y="2790728"/>
            <a:ext cx="1858296" cy="2002499"/>
          </a:xfrm>
          <a:prstGeom prst="rect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CA72ED-ED53-286C-386B-8AD32148B8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2697D-51F3-4F77-DFCA-2404B151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310" y="908050"/>
            <a:ext cx="7259381" cy="1156724"/>
          </a:xfrm>
        </p:spPr>
        <p:txBody>
          <a:bodyPr>
            <a:normAutofit/>
          </a:bodyPr>
          <a:lstStyle/>
          <a:p>
            <a:pPr algn="ctr"/>
            <a:r>
              <a:rPr lang="en-US" sz="6000">
                <a:latin typeface="Bebas" panose="020B0606020202050201" pitchFamily="34" charset="0"/>
              </a:rPr>
              <a:t>Process Flow</a:t>
            </a:r>
          </a:p>
        </p:txBody>
      </p:sp>
      <p:pic>
        <p:nvPicPr>
          <p:cNvPr id="33" name="Graphic 32" descr="Voice with solid fill">
            <a:extLst>
              <a:ext uri="{FF2B5EF4-FFF2-40B4-BE49-F238E27FC236}">
                <a16:creationId xmlns:a16="http://schemas.microsoft.com/office/drawing/2014/main" id="{A6ED093A-65D3-346A-2743-9EE1C0D5C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392" y="2553655"/>
            <a:ext cx="1986548" cy="1986548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077A1D72-2783-C293-D92F-7F7F84A21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5993" y="2797707"/>
            <a:ext cx="2000273" cy="1512402"/>
          </a:xfrm>
          <a:prstGeom prst="rect">
            <a:avLst/>
          </a:prstGeom>
        </p:spPr>
      </p:pic>
      <p:pic>
        <p:nvPicPr>
          <p:cNvPr id="46" name="Graphic 45" descr="Image with solid fill">
            <a:extLst>
              <a:ext uri="{FF2B5EF4-FFF2-40B4-BE49-F238E27FC236}">
                <a16:creationId xmlns:a16="http://schemas.microsoft.com/office/drawing/2014/main" id="{BF2C39F9-6BC0-4388-E945-7C59D4F612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9306" y="2437638"/>
            <a:ext cx="1865492" cy="186549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B9BC76-2E9C-B3C3-B738-44393C0854D3}"/>
              </a:ext>
            </a:extLst>
          </p:cNvPr>
          <p:cNvSpPr txBox="1"/>
          <p:nvPr/>
        </p:nvSpPr>
        <p:spPr>
          <a:xfrm>
            <a:off x="1041336" y="4583800"/>
            <a:ext cx="1187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Bebas" panose="020B0606020202050201" pitchFamily="34" charset="0"/>
              </a:rPr>
              <a:t>Audio</a:t>
            </a:r>
            <a:endParaRPr lang="en-IN">
              <a:latin typeface="Bebas" panose="020B0606020202050201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AE45DD-AB3E-4CF1-488D-57734A13F0EC}"/>
              </a:ext>
            </a:extLst>
          </p:cNvPr>
          <p:cNvSpPr txBox="1"/>
          <p:nvPr/>
        </p:nvSpPr>
        <p:spPr>
          <a:xfrm>
            <a:off x="5750735" y="4583799"/>
            <a:ext cx="1187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Bebas" panose="020B0606020202050201" pitchFamily="34" charset="0"/>
              </a:rPr>
              <a:t>Text</a:t>
            </a:r>
            <a:endParaRPr lang="en-IN">
              <a:latin typeface="Bebas" panose="020B0606020202050201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2CC039-97BF-B045-8894-878946E9D780}"/>
              </a:ext>
            </a:extLst>
          </p:cNvPr>
          <p:cNvSpPr txBox="1"/>
          <p:nvPr/>
        </p:nvSpPr>
        <p:spPr>
          <a:xfrm>
            <a:off x="9480576" y="4614576"/>
            <a:ext cx="140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>
                <a:latin typeface="Bebas" panose="020B0606020202050201" pitchFamily="34" charset="0"/>
              </a:rPr>
              <a:t>Images</a:t>
            </a:r>
            <a:endParaRPr lang="en-IN" sz="2400">
              <a:latin typeface="Bebas" panose="020B0606020202050201" pitchFamily="34" charset="0"/>
            </a:endParaRPr>
          </a:p>
        </p:txBody>
      </p:sp>
      <p:pic>
        <p:nvPicPr>
          <p:cNvPr id="56" name="Graphic 55" descr="Arrow Right with solid fill">
            <a:extLst>
              <a:ext uri="{FF2B5EF4-FFF2-40B4-BE49-F238E27FC236}">
                <a16:creationId xmlns:a16="http://schemas.microsoft.com/office/drawing/2014/main" id="{6B208EC2-109C-372D-BABD-9159F4F6F7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93296" y="2732267"/>
            <a:ext cx="2330857" cy="1512402"/>
          </a:xfrm>
          <a:prstGeom prst="rect">
            <a:avLst/>
          </a:prstGeom>
        </p:spPr>
      </p:pic>
      <p:pic>
        <p:nvPicPr>
          <p:cNvPr id="57" name="Graphic 56" descr="Arrow Right with solid fill">
            <a:extLst>
              <a:ext uri="{FF2B5EF4-FFF2-40B4-BE49-F238E27FC236}">
                <a16:creationId xmlns:a16="http://schemas.microsoft.com/office/drawing/2014/main" id="{E5FC2E36-B6DE-1419-C612-2842B26DFE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58449" y="2790728"/>
            <a:ext cx="2330857" cy="151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89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73ABFAD-DB56-DCDC-3E29-3852F724D8B3}"/>
              </a:ext>
            </a:extLst>
          </p:cNvPr>
          <p:cNvSpPr/>
          <p:nvPr/>
        </p:nvSpPr>
        <p:spPr>
          <a:xfrm>
            <a:off x="9491071" y="3174137"/>
            <a:ext cx="1858296" cy="20024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C3F54D5-09EC-79D0-52F6-4DA86DE3F929}"/>
              </a:ext>
            </a:extLst>
          </p:cNvPr>
          <p:cNvSpPr/>
          <p:nvPr/>
        </p:nvSpPr>
        <p:spPr>
          <a:xfrm>
            <a:off x="5247865" y="3175959"/>
            <a:ext cx="1858296" cy="20024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EA8FD47-FF9A-B889-8F61-1FC6A49CD6FF}"/>
              </a:ext>
            </a:extLst>
          </p:cNvPr>
          <p:cNvSpPr/>
          <p:nvPr/>
        </p:nvSpPr>
        <p:spPr>
          <a:xfrm>
            <a:off x="1324156" y="3122527"/>
            <a:ext cx="1858296" cy="2002499"/>
          </a:xfrm>
          <a:prstGeom prst="rect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CA72ED-ED53-286C-386B-8AD32148B88F}"/>
              </a:ext>
            </a:extLst>
          </p:cNvPr>
          <p:cNvSpPr/>
          <p:nvPr/>
        </p:nvSpPr>
        <p:spPr>
          <a:xfrm>
            <a:off x="0" y="44118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2697D-51F3-4F77-DFCA-2404B151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322" y="129394"/>
            <a:ext cx="7259381" cy="1156724"/>
          </a:xfrm>
        </p:spPr>
        <p:txBody>
          <a:bodyPr>
            <a:normAutofit/>
          </a:bodyPr>
          <a:lstStyle/>
          <a:p>
            <a:pPr algn="ctr"/>
            <a:r>
              <a:rPr lang="en-US" sz="6000">
                <a:latin typeface="Bebas" panose="020B0606020202050201" pitchFamily="34" charset="0"/>
              </a:rPr>
              <a:t>Process Flow</a:t>
            </a:r>
          </a:p>
        </p:txBody>
      </p:sp>
      <p:pic>
        <p:nvPicPr>
          <p:cNvPr id="33" name="Graphic 32" descr="Voice with solid fill">
            <a:extLst>
              <a:ext uri="{FF2B5EF4-FFF2-40B4-BE49-F238E27FC236}">
                <a16:creationId xmlns:a16="http://schemas.microsoft.com/office/drawing/2014/main" id="{A6ED093A-65D3-346A-2743-9EE1C0D5C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225" y="2885454"/>
            <a:ext cx="1175329" cy="1175329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077A1D72-2783-C293-D92F-7F7F84A21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6795" y="3122528"/>
            <a:ext cx="1235486" cy="934148"/>
          </a:xfrm>
          <a:prstGeom prst="rect">
            <a:avLst/>
          </a:prstGeom>
        </p:spPr>
      </p:pic>
      <p:pic>
        <p:nvPicPr>
          <p:cNvPr id="46" name="Graphic 45" descr="Image with solid fill">
            <a:extLst>
              <a:ext uri="{FF2B5EF4-FFF2-40B4-BE49-F238E27FC236}">
                <a16:creationId xmlns:a16="http://schemas.microsoft.com/office/drawing/2014/main" id="{BF2C39F9-6BC0-4388-E945-7C59D4F612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51454" y="2801325"/>
            <a:ext cx="1255350" cy="125535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B9BC76-2E9C-B3C3-B738-44393C0854D3}"/>
              </a:ext>
            </a:extLst>
          </p:cNvPr>
          <p:cNvSpPr txBox="1"/>
          <p:nvPr/>
        </p:nvSpPr>
        <p:spPr>
          <a:xfrm>
            <a:off x="3363186" y="3066696"/>
            <a:ext cx="164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latin typeface="Aptos SemiBold" panose="020B0004020202020204" pitchFamily="34" charset="0"/>
              </a:rPr>
              <a:t>Whisper</a:t>
            </a:r>
            <a:r>
              <a:rPr lang="en-IN" sz="3200">
                <a:latin typeface="Bebas" panose="020B0606020202050201" pitchFamily="34" charset="0"/>
              </a:rPr>
              <a:t> </a:t>
            </a:r>
            <a:endParaRPr lang="en-IN" sz="2000">
              <a:latin typeface="Bebas" panose="020B0606020202050201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AE45DD-AB3E-4CF1-488D-57734A13F0EC}"/>
              </a:ext>
            </a:extLst>
          </p:cNvPr>
          <p:cNvSpPr txBox="1"/>
          <p:nvPr/>
        </p:nvSpPr>
        <p:spPr>
          <a:xfrm>
            <a:off x="6549739" y="4056675"/>
            <a:ext cx="760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latin typeface="Aptos SemiBold" panose="020F0502020204030204" pitchFamily="34" charset="0"/>
              </a:rPr>
              <a:t>Text</a:t>
            </a:r>
            <a:endParaRPr lang="en-IN">
              <a:latin typeface="Aptos SemiBold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2CC039-97BF-B045-8894-878946E9D780}"/>
              </a:ext>
            </a:extLst>
          </p:cNvPr>
          <p:cNvSpPr txBox="1"/>
          <p:nvPr/>
        </p:nvSpPr>
        <p:spPr>
          <a:xfrm>
            <a:off x="10265340" y="2570492"/>
            <a:ext cx="1015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latin typeface="Bebas" panose="020B0606020202050201" pitchFamily="34" charset="0"/>
              </a:rPr>
              <a:t>Images</a:t>
            </a:r>
          </a:p>
        </p:txBody>
      </p:sp>
      <p:pic>
        <p:nvPicPr>
          <p:cNvPr id="4" name="Graphic 3" descr="Line arrow: Clockwise curve with solid fill">
            <a:extLst>
              <a:ext uri="{FF2B5EF4-FFF2-40B4-BE49-F238E27FC236}">
                <a16:creationId xmlns:a16="http://schemas.microsoft.com/office/drawing/2014/main" id="{5829C00A-73E3-5069-4F46-FED6B567DF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4998030">
            <a:off x="1428975" y="1696853"/>
            <a:ext cx="1346250" cy="1625079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8E96D09-DAE9-9BF9-F8EC-DD6C5CA5630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3"/>
          <a:stretch/>
        </p:blipFill>
        <p:spPr>
          <a:xfrm>
            <a:off x="2929187" y="1256202"/>
            <a:ext cx="2082552" cy="1810494"/>
          </a:xfrm>
          <a:prstGeom prst="rect">
            <a:avLst/>
          </a:prstGeom>
        </p:spPr>
      </p:pic>
      <p:pic>
        <p:nvPicPr>
          <p:cNvPr id="6" name="Graphic 5" descr="Line arrow: Clockwise curve with solid fill">
            <a:extLst>
              <a:ext uri="{FF2B5EF4-FFF2-40B4-BE49-F238E27FC236}">
                <a16:creationId xmlns:a16="http://schemas.microsoft.com/office/drawing/2014/main" id="{773367C5-AC63-F28C-B89A-33E1AE21F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397699">
            <a:off x="5364770" y="1619785"/>
            <a:ext cx="1346250" cy="1769736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7C5DDBC-9E41-0B0B-068A-B0EB9F1CF43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3"/>
          <a:stretch/>
        </p:blipFill>
        <p:spPr>
          <a:xfrm>
            <a:off x="7896787" y="4441118"/>
            <a:ext cx="2283498" cy="19851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515D3C-BF77-7F2F-87BF-931AB5ED57FB}"/>
              </a:ext>
            </a:extLst>
          </p:cNvPr>
          <p:cNvSpPr txBox="1"/>
          <p:nvPr/>
        </p:nvSpPr>
        <p:spPr>
          <a:xfrm>
            <a:off x="8188631" y="3987287"/>
            <a:ext cx="1803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latin typeface="Aptos SemiBold" panose="020B0004020202020204" pitchFamily="34" charset="0"/>
              </a:rPr>
              <a:t>Diffusion</a:t>
            </a:r>
            <a:r>
              <a:rPr lang="en-IN" sz="2800">
                <a:latin typeface="Bebas" panose="020B0606020202050201" pitchFamily="34" charset="0"/>
              </a:rPr>
              <a:t> </a:t>
            </a:r>
            <a:endParaRPr lang="en-IN">
              <a:latin typeface="Bebas" panose="020B0606020202050201" pitchFamily="34" charset="0"/>
            </a:endParaRPr>
          </a:p>
        </p:txBody>
      </p:sp>
      <p:pic>
        <p:nvPicPr>
          <p:cNvPr id="13" name="Graphic 12" descr="Line arrow: Clockwise curve with solid fill">
            <a:extLst>
              <a:ext uri="{FF2B5EF4-FFF2-40B4-BE49-F238E27FC236}">
                <a16:creationId xmlns:a16="http://schemas.microsoft.com/office/drawing/2014/main" id="{56C93200-BFA3-F6E6-7E50-6C329D711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29523" flipH="1">
            <a:off x="6682087" y="4335669"/>
            <a:ext cx="1346250" cy="1625079"/>
          </a:xfrm>
          <a:prstGeom prst="rect">
            <a:avLst/>
          </a:prstGeom>
        </p:spPr>
      </p:pic>
      <p:pic>
        <p:nvPicPr>
          <p:cNvPr id="14" name="Graphic 13" descr="Line arrow: Clockwise curve with solid fill">
            <a:extLst>
              <a:ext uri="{FF2B5EF4-FFF2-40B4-BE49-F238E27FC236}">
                <a16:creationId xmlns:a16="http://schemas.microsoft.com/office/drawing/2014/main" id="{0F3D1BB7-CED6-F363-B923-AB3E1E425B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4937" flipH="1">
            <a:off x="9996846" y="4039851"/>
            <a:ext cx="1346250" cy="16250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05830A-7429-1174-A5D9-FFA0CA9BF845}"/>
              </a:ext>
            </a:extLst>
          </p:cNvPr>
          <p:cNvSpPr txBox="1"/>
          <p:nvPr/>
        </p:nvSpPr>
        <p:spPr>
          <a:xfrm>
            <a:off x="862305" y="3898283"/>
            <a:ext cx="1273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latin typeface="Aptos SemiBold" panose="020B0004020202020204" pitchFamily="34" charset="0"/>
              </a:rPr>
              <a:t>Audio/ voice</a:t>
            </a:r>
          </a:p>
        </p:txBody>
      </p:sp>
    </p:spTree>
    <p:extLst>
      <p:ext uri="{BB962C8B-B14F-4D97-AF65-F5344CB8AC3E}">
        <p14:creationId xmlns:p14="http://schemas.microsoft.com/office/powerpoint/2010/main" val="207138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EF31342-6691-0B1C-5B80-F0A854421E79}"/>
              </a:ext>
            </a:extLst>
          </p:cNvPr>
          <p:cNvSpPr/>
          <p:nvPr/>
        </p:nvSpPr>
        <p:spPr>
          <a:xfrm>
            <a:off x="-15973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br>
              <a:rPr lang="en-IN"/>
            </a:b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8D717-8ACB-5F88-17D2-DB16E6C3E734}"/>
              </a:ext>
            </a:extLst>
          </p:cNvPr>
          <p:cNvSpPr txBox="1"/>
          <p:nvPr/>
        </p:nvSpPr>
        <p:spPr>
          <a:xfrm>
            <a:off x="204147" y="1195637"/>
            <a:ext cx="43692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/>
              <a:t>Whisper Model</a:t>
            </a:r>
            <a:r>
              <a:rPr lang="en-US" sz="5400"/>
              <a:t>  </a:t>
            </a:r>
          </a:p>
        </p:txBody>
      </p:sp>
      <p:pic>
        <p:nvPicPr>
          <p:cNvPr id="1030" name="Picture 6" descr="OpenAI Whisper giving run for the money to Azure and Google's speech  transcription services!">
            <a:extLst>
              <a:ext uri="{FF2B5EF4-FFF2-40B4-BE49-F238E27FC236}">
                <a16:creationId xmlns:a16="http://schemas.microsoft.com/office/drawing/2014/main" id="{DB3CB322-30A4-BC18-80F5-C3FC2BF5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3" y="2501461"/>
            <a:ext cx="4369213" cy="24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A08810-C7F4-4696-3F16-18657B12528B}"/>
              </a:ext>
            </a:extLst>
          </p:cNvPr>
          <p:cNvSpPr txBox="1"/>
          <p:nvPr/>
        </p:nvSpPr>
        <p:spPr>
          <a:xfrm>
            <a:off x="5329610" y="1195637"/>
            <a:ext cx="624314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Whisper AI is a speech-to-text model developed by open AI.</a:t>
            </a:r>
          </a:p>
          <a:p>
            <a:endParaRPr lang="en-US"/>
          </a:p>
          <a:p>
            <a:r>
              <a:rPr lang="en-US"/>
              <a:t>Whisper is an automatic speech recognition(ASR) system trained on 680,000 hours of multilingual and multitask supervised data </a:t>
            </a:r>
          </a:p>
          <a:p>
            <a:endParaRPr lang="en-US"/>
          </a:p>
          <a:p>
            <a:r>
              <a:rPr lang="en-US"/>
              <a:t>It has added robustness to accents, background noise and technical sound analysis.</a:t>
            </a:r>
          </a:p>
          <a:p>
            <a:endParaRPr lang="en-US"/>
          </a:p>
          <a:p>
            <a:r>
              <a:rPr lang="en-US"/>
              <a:t>It has enabled transcription for multiple languages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Useful for Many Things: Helps with writing out spoken words in real-time, learning tools, and making information easier to access.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3" name="Graphic 2" descr="Gears with solid fill">
            <a:extLst>
              <a:ext uri="{FF2B5EF4-FFF2-40B4-BE49-F238E27FC236}">
                <a16:creationId xmlns:a16="http://schemas.microsoft.com/office/drawing/2014/main" id="{AAD1ED94-66E9-36FE-BA4B-27606915A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3479" y="1245177"/>
            <a:ext cx="457200" cy="457200"/>
          </a:xfrm>
          <a:prstGeom prst="rect">
            <a:avLst/>
          </a:prstGeom>
        </p:spPr>
      </p:pic>
      <p:pic>
        <p:nvPicPr>
          <p:cNvPr id="4" name="Graphic 3" descr="Gears with solid fill">
            <a:extLst>
              <a:ext uri="{FF2B5EF4-FFF2-40B4-BE49-F238E27FC236}">
                <a16:creationId xmlns:a16="http://schemas.microsoft.com/office/drawing/2014/main" id="{95FAC001-E427-E605-0CAE-67AAD6F2A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3479" y="1769892"/>
            <a:ext cx="457200" cy="457200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12CEA6EA-EFE5-F1CD-9C21-F10935D5C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6509" y="3673858"/>
            <a:ext cx="457200" cy="457200"/>
          </a:xfrm>
          <a:prstGeom prst="rect">
            <a:avLst/>
          </a:prstGeom>
        </p:spPr>
      </p:pic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8D5B0AC8-8D4F-B651-7F52-7AC6B7A65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396120">
            <a:off x="4859263" y="4562055"/>
            <a:ext cx="457200" cy="457200"/>
          </a:xfrm>
          <a:prstGeom prst="rect">
            <a:avLst/>
          </a:prstGeom>
        </p:spPr>
      </p:pic>
      <p:pic>
        <p:nvPicPr>
          <p:cNvPr id="8" name="Graphic 7" descr="Gears with solid fill">
            <a:extLst>
              <a:ext uri="{FF2B5EF4-FFF2-40B4-BE49-F238E27FC236}">
                <a16:creationId xmlns:a16="http://schemas.microsoft.com/office/drawing/2014/main" id="{19639C70-0F3C-A4FD-1B1B-909217754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2945" y="287161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18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EF31342-6691-0B1C-5B80-F0A854421E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br>
              <a:rPr lang="en-IN"/>
            </a:br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209EA8-3A96-D3E7-D7E9-CC5422FBC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385187" cy="6857999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5170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A6198B0-4880-8342-1463-08A145AF1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561" y="1409976"/>
            <a:ext cx="6787695" cy="45138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E8D717-8ACB-5F88-17D2-DB16E6C3E734}"/>
              </a:ext>
            </a:extLst>
          </p:cNvPr>
          <p:cNvSpPr txBox="1"/>
          <p:nvPr/>
        </p:nvSpPr>
        <p:spPr>
          <a:xfrm>
            <a:off x="599090" y="77904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/>
              <a:t>Whisper AI</a:t>
            </a:r>
          </a:p>
        </p:txBody>
      </p:sp>
      <p:pic>
        <p:nvPicPr>
          <p:cNvPr id="1030" name="Picture 6" descr="OpenAI Whisper giving run for the money to Azure and Google's speech  transcription services!">
            <a:extLst>
              <a:ext uri="{FF2B5EF4-FFF2-40B4-BE49-F238E27FC236}">
                <a16:creationId xmlns:a16="http://schemas.microsoft.com/office/drawing/2014/main" id="{DB3CB322-30A4-BC18-80F5-C3FC2BF5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3" y="2501461"/>
            <a:ext cx="4369213" cy="24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362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AE15CCEFBE204F8F39A5B65D61EE36" ma:contentTypeVersion="13" ma:contentTypeDescription="Create a new document." ma:contentTypeScope="" ma:versionID="1270ea25ed91e40d091e489ac20784d1">
  <xsd:schema xmlns:xsd="http://www.w3.org/2001/XMLSchema" xmlns:xs="http://www.w3.org/2001/XMLSchema" xmlns:p="http://schemas.microsoft.com/office/2006/metadata/properties" xmlns:ns3="6ff01edf-4027-4bfc-b775-716f3f3acf89" xmlns:ns4="6fa053a5-fa38-4537-9830-40b1504a09f7" targetNamespace="http://schemas.microsoft.com/office/2006/metadata/properties" ma:root="true" ma:fieldsID="0c10db839e3be9210ad4cdd8dada31ee" ns3:_="" ns4:_="">
    <xsd:import namespace="6ff01edf-4027-4bfc-b775-716f3f3acf89"/>
    <xsd:import namespace="6fa053a5-fa38-4537-9830-40b1504a09f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f01edf-4027-4bfc-b775-716f3f3acf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a053a5-fa38-4537-9830-40b1504a09f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ff01edf-4027-4bfc-b775-716f3f3acf89" xsi:nil="true"/>
  </documentManagement>
</p:properties>
</file>

<file path=customXml/itemProps1.xml><?xml version="1.0" encoding="utf-8"?>
<ds:datastoreItem xmlns:ds="http://schemas.openxmlformats.org/officeDocument/2006/customXml" ds:itemID="{1D65D032-CE2F-4FCC-9FC0-71DD55AD35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179E64-282A-48AB-A319-DE1745CF8721}">
  <ds:schemaRefs>
    <ds:schemaRef ds:uri="6fa053a5-fa38-4537-9830-40b1504a09f7"/>
    <ds:schemaRef ds:uri="6ff01edf-4027-4bfc-b775-716f3f3acf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FE3CD80-8713-4A81-BECE-25476283F5F4}">
  <ds:schemaRefs>
    <ds:schemaRef ds:uri="6fa053a5-fa38-4537-9830-40b1504a09f7"/>
    <ds:schemaRef ds:uri="6ff01edf-4027-4bfc-b775-716f3f3acf8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6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Sign Language  Generation</vt:lpstr>
      <vt:lpstr>PowerPoint Presentation</vt:lpstr>
      <vt:lpstr>PowerPoint Presentation</vt:lpstr>
      <vt:lpstr>PowerPoint Presentation</vt:lpstr>
      <vt:lpstr>PowerPoint Presentation</vt:lpstr>
      <vt:lpstr>Process Flow</vt:lpstr>
      <vt:lpstr>Process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to Sign Language Generation</dc:title>
  <dc:creator>machidikoushik@gmail.com</dc:creator>
  <cp:revision>3</cp:revision>
  <dcterms:created xsi:type="dcterms:W3CDTF">2024-04-21T01:19:20Z</dcterms:created>
  <dcterms:modified xsi:type="dcterms:W3CDTF">2024-05-02T05:47:56Z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0x01010014AE15CCEFBE204F8F39A5B65D61EE36</vt:lpwstr>
  </property>
</Properties>
</file>